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63" r:id="rId5"/>
    <p:sldId id="290" r:id="rId6"/>
    <p:sldId id="292" r:id="rId7"/>
    <p:sldId id="293" r:id="rId8"/>
    <p:sldId id="296" r:id="rId9"/>
    <p:sldId id="295" r:id="rId10"/>
    <p:sldId id="294" r:id="rId11"/>
    <p:sldId id="291" r:id="rId12"/>
    <p:sldId id="265" r:id="rId13"/>
    <p:sldId id="267" r:id="rId14"/>
    <p:sldId id="268" r:id="rId15"/>
    <p:sldId id="297" r:id="rId16"/>
    <p:sldId id="269" r:id="rId17"/>
    <p:sldId id="271" r:id="rId18"/>
    <p:sldId id="298" r:id="rId19"/>
    <p:sldId id="272" r:id="rId20"/>
    <p:sldId id="273" r:id="rId21"/>
    <p:sldId id="279" r:id="rId22"/>
    <p:sldId id="281" r:id="rId23"/>
    <p:sldId id="282" r:id="rId24"/>
    <p:sldId id="284" r:id="rId25"/>
    <p:sldId id="285" r:id="rId26"/>
    <p:sldId id="286" r:id="rId27"/>
  </p:sldIdLst>
  <p:sldSz cx="9906000" cy="6858000" type="A4"/>
  <p:notesSz cx="9872663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FF1C"/>
    <a:srgbClr val="44FFFC"/>
    <a:srgbClr val="C720C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30"/>
    <p:restoredTop sz="93863"/>
  </p:normalViewPr>
  <p:slideViewPr>
    <p:cSldViewPr>
      <p:cViewPr varScale="1">
        <p:scale>
          <a:sx n="146" d="100"/>
          <a:sy n="146" d="100"/>
        </p:scale>
        <p:origin x="1208" y="176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154" cy="33988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92225" y="0"/>
            <a:ext cx="4278154" cy="33988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278154" cy="3398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92225" y="6456612"/>
            <a:ext cx="4278154" cy="3398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8127E3-9031-4C22-AD37-7B7AF5BDA8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9139905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278733" cy="33980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92352" y="1"/>
            <a:ext cx="4278733" cy="33980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97213" y="509588"/>
            <a:ext cx="3678237" cy="2547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86793" y="3228127"/>
            <a:ext cx="7899077" cy="305984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254"/>
            <a:ext cx="4278733" cy="33980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92352" y="6456254"/>
            <a:ext cx="4278733" cy="33980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5009C-48F4-4B6B-94FF-B775E6853F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2911805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9540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9540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9540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9540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mailto:helpdesk-it@cruk.cam.ac.u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073000" y="549000"/>
            <a:ext cx="5760000" cy="5760000"/>
            <a:chOff x="2793000" y="549000"/>
            <a:chExt cx="5760000" cy="5760000"/>
          </a:xfrm>
        </p:grpSpPr>
        <p:sp>
          <p:nvSpPr>
            <p:cNvPr id="4" name="Rectangle 3"/>
            <p:cNvSpPr/>
            <p:nvPr/>
          </p:nvSpPr>
          <p:spPr>
            <a:xfrm>
              <a:off x="2793000" y="549000"/>
              <a:ext cx="5760000" cy="57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t"/>
            <a:lstStyle/>
            <a:p>
              <a:pPr algn="ctr"/>
              <a:endParaRPr lang="en-GB" sz="4800" dirty="0" smtClean="0">
                <a:solidFill>
                  <a:schemeClr val="tx2"/>
                </a:solidFill>
                <a:latin typeface="Century Gothic" panose="020B0502020202020204" pitchFamily="34" charset="0"/>
              </a:endParaRPr>
            </a:p>
            <a:p>
              <a:pPr algn="ctr"/>
              <a:r>
                <a:rPr lang="en-GB" sz="3600" dirty="0" smtClean="0">
                  <a:solidFill>
                    <a:schemeClr val="tx2"/>
                  </a:solidFill>
                  <a:latin typeface="Century Gothic" panose="020B0502020202020204" pitchFamily="34" charset="0"/>
                </a:rPr>
                <a:t>CRUK CI cluster introduction</a:t>
              </a:r>
            </a:p>
            <a:p>
              <a:pPr algn="ctr"/>
              <a:endParaRPr lang="en-GB" sz="3600" dirty="0">
                <a:solidFill>
                  <a:schemeClr val="tx2"/>
                </a:solidFill>
                <a:latin typeface="Century Gothic" panose="020B0502020202020204" pitchFamily="34" charset="0"/>
              </a:endParaRPr>
            </a:p>
            <a:p>
              <a:pPr algn="ctr"/>
              <a:r>
                <a:rPr lang="en-GB" sz="2400" dirty="0" smtClean="0">
                  <a:solidFill>
                    <a:srgbClr val="7030A0"/>
                  </a:solidFill>
                  <a:latin typeface="Century Gothic" panose="020B0502020202020204" pitchFamily="34" charset="0"/>
                </a:rPr>
                <a:t>Using the Cambridge Institute’s High Performance Computing Facilities</a:t>
              </a:r>
              <a:endParaRPr lang="en-GB" sz="2400" dirty="0">
                <a:solidFill>
                  <a:srgbClr val="7030A0"/>
                </a:solidFill>
                <a:latin typeface="Century Gothic" panose="020B0502020202020204" pitchFamily="34" charset="0"/>
              </a:endParaRPr>
            </a:p>
          </p:txBody>
        </p:sp>
        <p:pic>
          <p:nvPicPr>
            <p:cNvPr id="6" name="Picture 2" descr="C:\Users\maccal02\Desktop\templates\cr-ci logos\CRUK_CAMBRIDGE_I_Pos_RGB_300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9800" y="732409"/>
              <a:ext cx="2743200" cy="604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C:\Users\maccal02\Desktop\templates\uoc-mon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0847" y="5600700"/>
              <a:ext cx="2120106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6019800" y="5486400"/>
              <a:ext cx="2362200" cy="685800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7883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3900"/>
            <a:ext cx="9814507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57200" y="457200"/>
            <a:ext cx="3505200" cy="8763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A baffling technical diagram</a:t>
            </a:r>
            <a:endParaRPr lang="en-US" sz="160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83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" y="3931920"/>
            <a:ext cx="3901440" cy="292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320" y="1600200"/>
            <a:ext cx="3901440" cy="292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0"/>
            <a:ext cx="2849880" cy="3799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8153400" y="4303094"/>
            <a:ext cx="1497531" cy="8763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…and storage</a:t>
            </a:r>
            <a:endParaRPr lang="en-US" sz="160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05200" y="4724400"/>
            <a:ext cx="1497531" cy="8763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Compute blades</a:t>
            </a:r>
            <a:endParaRPr lang="en-US" sz="160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33075" y="2514600"/>
            <a:ext cx="1497531" cy="8763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Networking</a:t>
            </a:r>
            <a:endParaRPr lang="en-US" sz="160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3400" y="4572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  <a:r>
              <a:rPr lang="en-US" sz="2400" b="1" dirty="0" smtClean="0"/>
              <a:t>luster0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53836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ll-clus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385" y="824519"/>
            <a:ext cx="3682903" cy="55520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7068" y="504684"/>
            <a:ext cx="1238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Cluster1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124200" y="3352800"/>
            <a:ext cx="17526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Compute Blades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895600" y="1066800"/>
            <a:ext cx="1371600" cy="381000"/>
          </a:xfrm>
          <a:prstGeom prst="rect">
            <a:avLst/>
          </a:prstGeom>
          <a:noFill/>
          <a:ln>
            <a:solidFill>
              <a:srgbClr val="44FFFC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Ethernet</a:t>
            </a:r>
            <a:endParaRPr lang="en-US" dirty="0"/>
          </a:p>
        </p:txBody>
      </p:sp>
      <p:sp>
        <p:nvSpPr>
          <p:cNvPr id="2" name="Title 1"/>
          <p:cNvSpPr txBox="1">
            <a:spLocks/>
          </p:cNvSpPr>
          <p:nvPr/>
        </p:nvSpPr>
        <p:spPr>
          <a:xfrm>
            <a:off x="3581400" y="1752600"/>
            <a:ext cx="1340253" cy="457200"/>
          </a:xfrm>
          <a:prstGeom prst="rect">
            <a:avLst/>
          </a:prstGeom>
          <a:ln>
            <a:solidFill>
              <a:srgbClr val="C720C3"/>
            </a:solidFill>
          </a:ln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err="1" smtClean="0"/>
              <a:t>Infiniband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8153400" y="2057400"/>
            <a:ext cx="1249060" cy="369332"/>
          </a:xfrm>
          <a:prstGeom prst="rect">
            <a:avLst/>
          </a:prstGeom>
          <a:noFill/>
          <a:ln>
            <a:solidFill>
              <a:srgbClr val="78FF1C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Headnodes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001000" y="2667000"/>
            <a:ext cx="1505528" cy="36933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Home storage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200400" y="4800600"/>
            <a:ext cx="1915909" cy="369332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Lustre</a:t>
            </a:r>
            <a:r>
              <a:rPr lang="en-US" dirty="0" smtClean="0"/>
              <a:t> file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92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000" y="457200"/>
            <a:ext cx="4320000" cy="57600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2400" dirty="0" smtClean="0">
                <a:solidFill>
                  <a:srgbClr val="7030A0"/>
                </a:solidFill>
                <a:latin typeface="Century Gothic" panose="020B0502020202020204" pitchFamily="34" charset="0"/>
              </a:rPr>
              <a:t>CRUK CI </a:t>
            </a:r>
            <a:r>
              <a:rPr lang="en-US" sz="2400" dirty="0">
                <a:solidFill>
                  <a:srgbClr val="7030A0"/>
                </a:solidFill>
                <a:latin typeface="Century Gothic" panose="020B0502020202020204" pitchFamily="34" charset="0"/>
              </a:rPr>
              <a:t>HPC </a:t>
            </a:r>
            <a:r>
              <a:rPr lang="en-US" sz="2400" dirty="0" smtClean="0">
                <a:solidFill>
                  <a:srgbClr val="7030A0"/>
                </a:solidFill>
                <a:latin typeface="Century Gothic" panose="020B0502020202020204" pitchFamily="34" charset="0"/>
              </a:rPr>
              <a:t>Cluster0 Specifications </a:t>
            </a:r>
          </a:p>
          <a:p>
            <a:endParaRPr lang="en-US" sz="2400" dirty="0">
              <a:solidFill>
                <a:srgbClr val="7030A0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GB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134 compute </a:t>
            </a:r>
            <a:r>
              <a:rPr lang="en-GB" sz="1600" dirty="0">
                <a:solidFill>
                  <a:schemeClr val="tx1"/>
                </a:solidFill>
                <a:latin typeface="Gill Sans MT" panose="020B0502020104020203" pitchFamily="34" charset="0"/>
              </a:rPr>
              <a:t>nodes</a:t>
            </a:r>
          </a:p>
          <a:p>
            <a:pPr marL="285750" indent="-285750">
              <a:buFont typeface="Arial"/>
              <a:buChar char="•"/>
            </a:pPr>
            <a:r>
              <a:rPr lang="en-GB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1280 </a:t>
            </a:r>
            <a:r>
              <a:rPr lang="en-GB" sz="1600" dirty="0">
                <a:solidFill>
                  <a:schemeClr val="tx1"/>
                </a:solidFill>
                <a:latin typeface="Gill Sans MT" panose="020B0502020104020203" pitchFamily="34" charset="0"/>
              </a:rPr>
              <a:t>cores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tx1"/>
                </a:solidFill>
                <a:latin typeface="Gill Sans MT" panose="020B0502020104020203" pitchFamily="34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2 </a:t>
            </a:r>
            <a:r>
              <a:rPr lang="en-US" sz="1600" dirty="0">
                <a:solidFill>
                  <a:schemeClr val="tx1"/>
                </a:solidFill>
                <a:latin typeface="Gill Sans MT" panose="020B0502020104020203" pitchFamily="34" charset="0"/>
              </a:rPr>
              <a:t>x </a:t>
            </a:r>
            <a:r>
              <a:rPr lang="en-US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Quad </a:t>
            </a:r>
            <a:r>
              <a:rPr lang="en-US" sz="1600" dirty="0">
                <a:solidFill>
                  <a:schemeClr val="tx1"/>
                </a:solidFill>
                <a:latin typeface="Gill Sans MT" panose="020B0502020104020203" pitchFamily="34" charset="0"/>
              </a:rPr>
              <a:t>and Six-core Intel </a:t>
            </a:r>
            <a:r>
              <a:rPr lang="en-US" sz="1600" dirty="0" err="1" smtClean="0">
                <a:solidFill>
                  <a:schemeClr val="tx1"/>
                </a:solidFill>
                <a:latin typeface="Gill Sans MT" panose="020B0502020104020203" pitchFamily="34" charset="0"/>
              </a:rPr>
              <a:t>Westmere</a:t>
            </a:r>
            <a:r>
              <a:rPr lang="en-US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 CPUs</a:t>
            </a:r>
            <a:endParaRPr lang="en-US" sz="1600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GB" sz="1600" dirty="0">
                <a:solidFill>
                  <a:schemeClr val="tx1"/>
                </a:solidFill>
                <a:latin typeface="Gill Sans MT" panose="020B0502020104020203" pitchFamily="34" charset="0"/>
              </a:rPr>
              <a:t> </a:t>
            </a:r>
            <a:r>
              <a:rPr lang="en-GB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16</a:t>
            </a:r>
            <a:r>
              <a:rPr lang="en-GB" sz="1600" dirty="0">
                <a:solidFill>
                  <a:schemeClr val="tx1"/>
                </a:solidFill>
                <a:latin typeface="Gill Sans MT" panose="020B0502020104020203" pitchFamily="34" charset="0"/>
              </a:rPr>
              <a:t>, 24, 32, 48GB </a:t>
            </a:r>
            <a:r>
              <a:rPr lang="en-GB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or </a:t>
            </a:r>
            <a:r>
              <a:rPr lang="en-GB" sz="1600" dirty="0">
                <a:solidFill>
                  <a:schemeClr val="tx1"/>
                </a:solidFill>
                <a:latin typeface="Gill Sans MT" panose="020B0502020104020203" pitchFamily="34" charset="0"/>
              </a:rPr>
              <a:t>96GB R</a:t>
            </a:r>
            <a:r>
              <a:rPr lang="en-GB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AM per node · </a:t>
            </a:r>
          </a:p>
          <a:p>
            <a:pPr marL="285750" indent="-285750">
              <a:buFont typeface="Arial"/>
              <a:buChar char="•"/>
            </a:pPr>
            <a:r>
              <a:rPr lang="en-GB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 96TB </a:t>
            </a:r>
            <a:r>
              <a:rPr lang="en-GB" sz="1600" dirty="0">
                <a:solidFill>
                  <a:schemeClr val="tx1"/>
                </a:solidFill>
                <a:latin typeface="Gill Sans MT" panose="020B0502020104020203" pitchFamily="34" charset="0"/>
              </a:rPr>
              <a:t>Lustre parallel file-system</a:t>
            </a:r>
          </a:p>
          <a:p>
            <a:pPr marL="285750" indent="-285750">
              <a:buFont typeface="Arial"/>
              <a:buChar char="•"/>
            </a:pPr>
            <a:r>
              <a:rPr lang="en-GB" sz="1600" dirty="0">
                <a:solidFill>
                  <a:schemeClr val="tx1"/>
                </a:solidFill>
                <a:latin typeface="Gill Sans MT" panose="020B0502020104020203" pitchFamily="34" charset="0"/>
              </a:rPr>
              <a:t> </a:t>
            </a:r>
            <a:r>
              <a:rPr lang="en-GB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Job </a:t>
            </a:r>
            <a:r>
              <a:rPr lang="en-GB" sz="1600" dirty="0">
                <a:solidFill>
                  <a:schemeClr val="tx1"/>
                </a:solidFill>
                <a:latin typeface="Gill Sans MT" panose="020B0502020104020203" pitchFamily="34" charset="0"/>
              </a:rPr>
              <a:t>scheduler (Platform LSF)</a:t>
            </a:r>
          </a:p>
          <a:p>
            <a:pPr marL="285750" indent="-285750">
              <a:buFont typeface="Arial"/>
              <a:buChar char="•"/>
            </a:pPr>
            <a:r>
              <a:rPr lang="de-DE" sz="1600" dirty="0">
                <a:solidFill>
                  <a:schemeClr val="tx1"/>
                </a:solidFill>
                <a:latin typeface="Gill Sans MT" panose="020B0502020104020203" pitchFamily="34" charset="0"/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  <a:latin typeface="Gill Sans MT" panose="020B0502020104020203" pitchFamily="34" charset="0"/>
              </a:rPr>
              <a:t>Red</a:t>
            </a:r>
            <a:r>
              <a:rPr lang="de-DE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 </a:t>
            </a:r>
            <a:r>
              <a:rPr lang="de-DE" sz="1600" dirty="0">
                <a:solidFill>
                  <a:schemeClr val="tx1"/>
                </a:solidFill>
                <a:latin typeface="Gill Sans MT" panose="020B0502020104020203" pitchFamily="34" charset="0"/>
              </a:rPr>
              <a:t>Hat Enterprise Linux 5.4</a:t>
            </a:r>
            <a:endParaRPr lang="en-GB" sz="16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05400" y="457200"/>
            <a:ext cx="4320000" cy="57600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2400" dirty="0" smtClean="0">
                <a:solidFill>
                  <a:srgbClr val="7030A0"/>
                </a:solidFill>
                <a:latin typeface="Century Gothic" panose="020B0502020202020204" pitchFamily="34" charset="0"/>
              </a:rPr>
              <a:t>CRUK CI </a:t>
            </a:r>
            <a:r>
              <a:rPr lang="en-US" sz="2400" dirty="0">
                <a:solidFill>
                  <a:srgbClr val="7030A0"/>
                </a:solidFill>
                <a:latin typeface="Century Gothic" panose="020B0502020202020204" pitchFamily="34" charset="0"/>
              </a:rPr>
              <a:t>HPC </a:t>
            </a:r>
            <a:r>
              <a:rPr lang="en-US" sz="2400" dirty="0" smtClean="0">
                <a:solidFill>
                  <a:srgbClr val="7030A0"/>
                </a:solidFill>
                <a:latin typeface="Century Gothic" panose="020B0502020202020204" pitchFamily="34" charset="0"/>
              </a:rPr>
              <a:t>Cluster</a:t>
            </a:r>
          </a:p>
          <a:p>
            <a:r>
              <a:rPr lang="en-US" sz="2400" dirty="0" smtClean="0">
                <a:solidFill>
                  <a:srgbClr val="7030A0"/>
                </a:solidFill>
                <a:latin typeface="Century Gothic" panose="020B0502020202020204" pitchFamily="34" charset="0"/>
              </a:rPr>
              <a:t>Specifications </a:t>
            </a:r>
          </a:p>
          <a:p>
            <a:endParaRPr lang="en-US" sz="2400" dirty="0">
              <a:solidFill>
                <a:srgbClr val="7030A0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GB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33 compute </a:t>
            </a:r>
            <a:r>
              <a:rPr lang="en-GB" sz="1600" dirty="0">
                <a:solidFill>
                  <a:schemeClr val="tx1"/>
                </a:solidFill>
                <a:latin typeface="Gill Sans MT" panose="020B0502020104020203" pitchFamily="34" charset="0"/>
              </a:rPr>
              <a:t>nodes</a:t>
            </a:r>
          </a:p>
          <a:p>
            <a:pPr marL="285750" indent="-285750">
              <a:buFont typeface="Arial"/>
              <a:buChar char="•"/>
            </a:pPr>
            <a:r>
              <a:rPr lang="en-GB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1320 </a:t>
            </a:r>
            <a:r>
              <a:rPr lang="en-GB" sz="1600" dirty="0">
                <a:solidFill>
                  <a:schemeClr val="tx1"/>
                </a:solidFill>
                <a:latin typeface="Gill Sans MT" panose="020B0502020104020203" pitchFamily="34" charset="0"/>
              </a:rPr>
              <a:t>cores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2 </a:t>
            </a:r>
            <a:r>
              <a:rPr lang="en-US" sz="1600" dirty="0">
                <a:solidFill>
                  <a:schemeClr val="tx1"/>
                </a:solidFill>
                <a:latin typeface="Gill Sans MT" panose="020B0502020104020203" pitchFamily="34" charset="0"/>
              </a:rPr>
              <a:t>x </a:t>
            </a:r>
            <a:r>
              <a:rPr lang="en-US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20 core Intel </a:t>
            </a:r>
            <a:r>
              <a:rPr lang="en-US" sz="1600" dirty="0" err="1" smtClean="0">
                <a:solidFill>
                  <a:schemeClr val="tx1"/>
                </a:solidFill>
                <a:latin typeface="Gill Sans MT" panose="020B0502020104020203" pitchFamily="34" charset="0"/>
              </a:rPr>
              <a:t>Broadwell</a:t>
            </a:r>
            <a:r>
              <a:rPr lang="en-US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 CPUs</a:t>
            </a:r>
            <a:endParaRPr lang="en-US" sz="1600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GB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320 GB RAM per node</a:t>
            </a:r>
            <a:endParaRPr lang="en-GB" sz="1600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GB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2 x 196TB </a:t>
            </a:r>
            <a:r>
              <a:rPr lang="en-GB" sz="1600" dirty="0">
                <a:solidFill>
                  <a:schemeClr val="tx1"/>
                </a:solidFill>
                <a:latin typeface="Gill Sans MT" panose="020B0502020104020203" pitchFamily="34" charset="0"/>
              </a:rPr>
              <a:t>Lustre parallel file-</a:t>
            </a:r>
            <a:r>
              <a:rPr lang="en-GB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systems</a:t>
            </a:r>
            <a:endParaRPr lang="en-GB" sz="1600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GB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Job </a:t>
            </a:r>
            <a:r>
              <a:rPr lang="en-GB" sz="1600" dirty="0">
                <a:solidFill>
                  <a:schemeClr val="tx1"/>
                </a:solidFill>
                <a:latin typeface="Gill Sans MT" panose="020B0502020104020203" pitchFamily="34" charset="0"/>
              </a:rPr>
              <a:t>scheduler </a:t>
            </a:r>
            <a:r>
              <a:rPr lang="en-GB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(SLURM)</a:t>
            </a:r>
            <a:endParaRPr lang="en-GB" sz="1600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de-DE" sz="1600" dirty="0" err="1" smtClean="0">
                <a:solidFill>
                  <a:schemeClr val="tx1"/>
                </a:solidFill>
                <a:latin typeface="Gill Sans MT" panose="020B0502020104020203" pitchFamily="34" charset="0"/>
              </a:rPr>
              <a:t>CentOS</a:t>
            </a:r>
            <a:r>
              <a:rPr lang="de-DE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 7.2</a:t>
            </a:r>
            <a:endParaRPr lang="en-GB" sz="16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543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640800"/>
            <a:ext cx="4320000" cy="57600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lvl="0"/>
            <a:r>
              <a:rPr lang="en-US" sz="2400" dirty="0">
                <a:solidFill>
                  <a:srgbClr val="7030A0"/>
                </a:solidFill>
                <a:latin typeface="Century Gothic" panose="020B0502020202020204" pitchFamily="34" charset="0"/>
              </a:rPr>
              <a:t>CRUK CI HPC Cluster</a:t>
            </a:r>
          </a:p>
          <a:p>
            <a:pPr lvl="0"/>
            <a:r>
              <a:rPr lang="en-US" sz="2400" dirty="0">
                <a:solidFill>
                  <a:srgbClr val="7030A0"/>
                </a:solidFill>
                <a:latin typeface="Century Gothic" panose="020B0502020202020204" pitchFamily="34" charset="0"/>
              </a:rPr>
              <a:t>Specifications </a:t>
            </a:r>
          </a:p>
          <a:p>
            <a:pPr lvl="0"/>
            <a:endParaRPr lang="en-US" sz="2400" dirty="0">
              <a:solidFill>
                <a:srgbClr val="7030A0"/>
              </a:solidFill>
              <a:latin typeface="Century Gothic" panose="020B0502020202020204" pitchFamily="34" charset="0"/>
            </a:endParaRPr>
          </a:p>
          <a:p>
            <a:pPr marL="285750" lvl="0" indent="-285750">
              <a:buFont typeface="Arial"/>
              <a:buChar char="•"/>
            </a:pPr>
            <a:r>
              <a:rPr lang="en-GB" sz="1600" dirty="0">
                <a:solidFill>
                  <a:prstClr val="black"/>
                </a:solidFill>
                <a:latin typeface="Gill Sans MT" panose="020B0502020104020203" pitchFamily="34" charset="0"/>
              </a:rPr>
              <a:t>33 compute nodes</a:t>
            </a:r>
          </a:p>
          <a:p>
            <a:pPr marL="285750" lvl="0" indent="-285750">
              <a:buFont typeface="Arial"/>
              <a:buChar char="•"/>
            </a:pPr>
            <a:r>
              <a:rPr lang="en-US" sz="1600" dirty="0" smtClean="0">
                <a:solidFill>
                  <a:prstClr val="black"/>
                </a:solidFill>
                <a:latin typeface="Gill Sans MT" panose="020B0502020104020203" pitchFamily="34" charset="0"/>
              </a:rPr>
              <a:t>2 </a:t>
            </a:r>
            <a:r>
              <a:rPr lang="en-US" sz="1600" dirty="0">
                <a:solidFill>
                  <a:prstClr val="black"/>
                </a:solidFill>
                <a:latin typeface="Gill Sans MT" panose="020B0502020104020203" pitchFamily="34" charset="0"/>
              </a:rPr>
              <a:t>x 20 core Intel Broadwell CPUs</a:t>
            </a:r>
          </a:p>
          <a:p>
            <a:pPr marL="285750" indent="-285750">
              <a:buFont typeface="Arial"/>
              <a:buChar char="•"/>
            </a:pPr>
            <a:r>
              <a:rPr lang="en-GB" sz="1600" dirty="0">
                <a:solidFill>
                  <a:prstClr val="black"/>
                </a:solidFill>
                <a:latin typeface="Gill Sans MT" panose="020B0502020104020203" pitchFamily="34" charset="0"/>
              </a:rPr>
              <a:t>1320 cores</a:t>
            </a:r>
          </a:p>
          <a:p>
            <a:pPr marL="285750" lvl="0" indent="-285750">
              <a:buFont typeface="Arial"/>
              <a:buChar char="•"/>
            </a:pPr>
            <a:r>
              <a:rPr lang="en-GB" sz="1600" dirty="0" smtClean="0">
                <a:solidFill>
                  <a:prstClr val="black"/>
                </a:solidFill>
                <a:latin typeface="Gill Sans MT" panose="020B0502020104020203" pitchFamily="34" charset="0"/>
              </a:rPr>
              <a:t>320 </a:t>
            </a:r>
            <a:r>
              <a:rPr lang="en-GB" sz="1600" dirty="0">
                <a:solidFill>
                  <a:prstClr val="black"/>
                </a:solidFill>
                <a:latin typeface="Gill Sans MT" panose="020B0502020104020203" pitchFamily="34" charset="0"/>
              </a:rPr>
              <a:t>GB RAM per node</a:t>
            </a:r>
          </a:p>
          <a:p>
            <a:pPr marL="285750" lvl="0" indent="-285750">
              <a:buFont typeface="Arial"/>
              <a:buChar char="•"/>
            </a:pPr>
            <a:r>
              <a:rPr lang="en-GB" sz="1600" dirty="0">
                <a:solidFill>
                  <a:prstClr val="black"/>
                </a:solidFill>
                <a:latin typeface="Gill Sans MT" panose="020B0502020104020203" pitchFamily="34" charset="0"/>
              </a:rPr>
              <a:t>2 x 196TB Lustre parallel file-systems</a:t>
            </a:r>
          </a:p>
          <a:p>
            <a:pPr marL="285750" lvl="0" indent="-285750">
              <a:buFont typeface="Arial"/>
              <a:buChar char="•"/>
            </a:pPr>
            <a:r>
              <a:rPr lang="en-GB" sz="1600" dirty="0">
                <a:solidFill>
                  <a:prstClr val="black"/>
                </a:solidFill>
                <a:latin typeface="Gill Sans MT" panose="020B0502020104020203" pitchFamily="34" charset="0"/>
              </a:rPr>
              <a:t>Job scheduler (SLURM)</a:t>
            </a:r>
          </a:p>
          <a:p>
            <a:pPr marL="285750" lvl="0" indent="-285750">
              <a:buFont typeface="Arial"/>
              <a:buChar char="•"/>
            </a:pPr>
            <a:r>
              <a:rPr lang="de-DE" sz="1600" dirty="0" err="1">
                <a:solidFill>
                  <a:prstClr val="black"/>
                </a:solidFill>
                <a:latin typeface="Gill Sans MT" panose="020B0502020104020203" pitchFamily="34" charset="0"/>
              </a:rPr>
              <a:t>CentOS</a:t>
            </a:r>
            <a:r>
              <a:rPr lang="de-DE" sz="1600" dirty="0">
                <a:solidFill>
                  <a:prstClr val="black"/>
                </a:solidFill>
                <a:latin typeface="Gill Sans MT" panose="020B0502020104020203" pitchFamily="34" charset="0"/>
              </a:rPr>
              <a:t> </a:t>
            </a:r>
            <a:r>
              <a:rPr lang="de-DE" sz="1600" dirty="0" smtClean="0">
                <a:solidFill>
                  <a:prstClr val="black"/>
                </a:solidFill>
                <a:latin typeface="Gill Sans MT" panose="020B0502020104020203" pitchFamily="34" charset="0"/>
              </a:rPr>
              <a:t>7.3</a:t>
            </a:r>
            <a:endParaRPr lang="en-GB" sz="1600" dirty="0">
              <a:solidFill>
                <a:prstClr val="black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54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457200"/>
            <a:ext cx="4320000" cy="57600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GB" sz="2400" smtClean="0">
                <a:solidFill>
                  <a:srgbClr val="7030A0"/>
                </a:solidFill>
                <a:latin typeface="Century Gothic" panose="020B0502020202020204" pitchFamily="34" charset="0"/>
              </a:rPr>
              <a:t>Other ways of computing: Dedicated Servers</a:t>
            </a:r>
            <a:endParaRPr lang="en-GB" sz="2400">
              <a:solidFill>
                <a:srgbClr val="7030A0"/>
              </a:solidFill>
              <a:latin typeface="Century Gothic" panose="020B0502020202020204" pitchFamily="34" charset="0"/>
            </a:endParaRPr>
          </a:p>
          <a:p>
            <a:endParaRPr lang="en-GB" sz="1600" smtClean="0">
              <a:solidFill>
                <a:schemeClr val="tx1"/>
              </a:solidFill>
            </a:endParaRPr>
          </a:p>
          <a:p>
            <a:r>
              <a:rPr lang="en-GB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Database </a:t>
            </a:r>
            <a:r>
              <a:rPr lang="en-GB" sz="1600">
                <a:solidFill>
                  <a:schemeClr val="tx1"/>
                </a:solidFill>
                <a:latin typeface="Gill Sans MT" panose="020B0502020104020203" pitchFamily="34" charset="0"/>
              </a:rPr>
              <a:t>servers</a:t>
            </a:r>
          </a:p>
          <a:p>
            <a:pPr marL="285750" indent="-285750">
              <a:buFontTx/>
              <a:buChar char="-"/>
            </a:pPr>
            <a:r>
              <a:rPr lang="en-US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BioInformatics </a:t>
            </a:r>
            <a:r>
              <a:rPr lang="en-US" sz="1600">
                <a:solidFill>
                  <a:schemeClr val="tx1"/>
                </a:solidFill>
                <a:latin typeface="Gill Sans MT" panose="020B0502020104020203" pitchFamily="34" charset="0"/>
              </a:rPr>
              <a:t>database </a:t>
            </a:r>
            <a:r>
              <a:rPr lang="en-US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servers</a:t>
            </a:r>
            <a:endParaRPr lang="en-US" sz="160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Many </a:t>
            </a:r>
            <a:r>
              <a:rPr lang="en-GB" sz="1600">
                <a:solidFill>
                  <a:schemeClr val="tx1"/>
                </a:solidFill>
                <a:latin typeface="Gill Sans MT" panose="020B0502020104020203" pitchFamily="34" charset="0"/>
              </a:rPr>
              <a:t>10s TB </a:t>
            </a:r>
            <a:r>
              <a:rPr lang="en-GB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storage</a:t>
            </a:r>
          </a:p>
          <a:p>
            <a:pPr marL="285750" indent="-285750">
              <a:buFontTx/>
              <a:buChar char="-"/>
            </a:pPr>
            <a:endParaRPr lang="en-GB" sz="160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r>
              <a:rPr lang="en-GB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Group Servers</a:t>
            </a:r>
            <a:endParaRPr lang="en-GB" sz="160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Dedicated </a:t>
            </a:r>
            <a:r>
              <a:rPr lang="en-US" sz="1600">
                <a:solidFill>
                  <a:schemeClr val="tx1"/>
                </a:solidFill>
                <a:latin typeface="Gill Sans MT" panose="020B0502020104020203" pitchFamily="34" charset="0"/>
              </a:rPr>
              <a:t>server for individual research </a:t>
            </a:r>
            <a:r>
              <a:rPr lang="en-US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groups</a:t>
            </a:r>
          </a:p>
          <a:p>
            <a:endParaRPr lang="en-US" sz="160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r>
              <a:rPr lang="en-GB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Virtual Servers</a:t>
            </a:r>
            <a:endParaRPr lang="en-GB" sz="160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r>
              <a:rPr lang="en-GB" sz="1600">
                <a:solidFill>
                  <a:schemeClr val="tx1"/>
                </a:solidFill>
                <a:latin typeface="Gill Sans MT" panose="020B0502020104020203" pitchFamily="34" charset="0"/>
              </a:rPr>
              <a:t>- VMware cluster (virtual servers)</a:t>
            </a:r>
          </a:p>
          <a:p>
            <a:r>
              <a:rPr lang="en-GB" sz="1600">
                <a:solidFill>
                  <a:schemeClr val="tx1"/>
                </a:solidFill>
                <a:latin typeface="Gill Sans MT" panose="020B0502020104020203" pitchFamily="34" charset="0"/>
              </a:rPr>
              <a:t>- </a:t>
            </a:r>
            <a:r>
              <a:rPr lang="en-GB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Ideal for non-CPU </a:t>
            </a:r>
            <a:r>
              <a:rPr lang="en-GB" sz="1600">
                <a:solidFill>
                  <a:schemeClr val="tx1"/>
                </a:solidFill>
                <a:latin typeface="Gill Sans MT" panose="020B0502020104020203" pitchFamily="34" charset="0"/>
              </a:rPr>
              <a:t>intensive applications, such as </a:t>
            </a:r>
            <a:r>
              <a:rPr lang="en-GB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web servers</a:t>
            </a:r>
            <a:endParaRPr lang="en-GB" sz="16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85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457200"/>
            <a:ext cx="4320000" cy="32766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GB" sz="2400" dirty="0" smtClean="0">
                <a:solidFill>
                  <a:srgbClr val="7030A0"/>
                </a:solidFill>
                <a:latin typeface="Century Gothic" panose="020B0502020202020204" pitchFamily="34" charset="0"/>
              </a:rPr>
              <a:t>Accessing </a:t>
            </a:r>
            <a:r>
              <a:rPr lang="en-GB" sz="2400" dirty="0">
                <a:solidFill>
                  <a:srgbClr val="7030A0"/>
                </a:solidFill>
                <a:latin typeface="Century Gothic" panose="020B0502020202020204" pitchFamily="34" charset="0"/>
              </a:rPr>
              <a:t>the HPC cluster</a:t>
            </a:r>
          </a:p>
          <a:p>
            <a:r>
              <a:rPr lang="en-US" sz="1600" dirty="0">
                <a:solidFill>
                  <a:schemeClr val="tx1"/>
                </a:solidFill>
                <a:latin typeface="Gill Sans MT" panose="020B0502020104020203" pitchFamily="34" charset="0"/>
              </a:rPr>
              <a:t>Login to the head node via secure shell (</a:t>
            </a:r>
            <a:r>
              <a:rPr lang="en-US" sz="1600" dirty="0" err="1">
                <a:solidFill>
                  <a:schemeClr val="tx1"/>
                </a:solidFill>
                <a:latin typeface="Gill Sans MT" panose="020B0502020104020203" pitchFamily="34" charset="0"/>
              </a:rPr>
              <a:t>ssh</a:t>
            </a:r>
            <a:r>
              <a:rPr lang="en-US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)</a:t>
            </a:r>
          </a:p>
          <a:p>
            <a:endParaRPr lang="en-US" sz="1600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[</a:t>
            </a:r>
            <a:r>
              <a:rPr lang="en-US" sz="1600" dirty="0" err="1" smtClean="0">
                <a:solidFill>
                  <a:schemeClr val="tx1"/>
                </a:solidFill>
                <a:latin typeface="Gill Sans MT" panose="020B0502020104020203" pitchFamily="34" charset="0"/>
              </a:rPr>
              <a:t>user@computer</a:t>
            </a:r>
            <a:r>
              <a:rPr lang="en-US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 ~] </a:t>
            </a:r>
            <a:r>
              <a:rPr lang="en-US" sz="1600" dirty="0" err="1" smtClean="0">
                <a:solidFill>
                  <a:schemeClr val="tx1"/>
                </a:solidFill>
                <a:latin typeface="Gill Sans MT" panose="020B0502020104020203" pitchFamily="34" charset="0"/>
              </a:rPr>
              <a:t>ssh</a:t>
            </a:r>
            <a:r>
              <a:rPr lang="en-US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 user@clust1-headnode</a:t>
            </a:r>
            <a:endParaRPr lang="en-GB" sz="16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2" name="Picture 1" descr="log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057400"/>
            <a:ext cx="7410098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04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457200"/>
            <a:ext cx="4320000" cy="57600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GB" sz="2400" dirty="0" smtClean="0">
                <a:solidFill>
                  <a:srgbClr val="7030A0"/>
                </a:solidFill>
                <a:latin typeface="Century Gothic" panose="020B0502020202020204" pitchFamily="34" charset="0"/>
              </a:rPr>
              <a:t>/</a:t>
            </a:r>
            <a:r>
              <a:rPr lang="en-GB" sz="2400" dirty="0">
                <a:solidFill>
                  <a:srgbClr val="7030A0"/>
                </a:solidFill>
                <a:latin typeface="Century Gothic" panose="020B0502020202020204" pitchFamily="34" charset="0"/>
              </a:rPr>
              <a:t>home Directory</a:t>
            </a:r>
            <a:endParaRPr lang="en-GB" sz="1600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endParaRPr lang="en-US" sz="1600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19TB file system shared over NFS4</a:t>
            </a:r>
            <a:endParaRPr lang="en-US" sz="1600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Intended </a:t>
            </a:r>
            <a:r>
              <a:rPr lang="en-US" sz="1600" dirty="0">
                <a:solidFill>
                  <a:schemeClr val="tx1"/>
                </a:solidFill>
                <a:latin typeface="Gill Sans MT" panose="020B0502020104020203" pitchFamily="34" charset="0"/>
              </a:rPr>
              <a:t>for source code and common user applications &amp; libraries</a:t>
            </a:r>
          </a:p>
          <a:p>
            <a:pPr marL="285750" indent="-285750">
              <a:buFont typeface="Arial"/>
              <a:buChar char="•"/>
            </a:pPr>
            <a:r>
              <a:rPr lang="en-GB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Group quota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Mounted </a:t>
            </a:r>
            <a:r>
              <a:rPr lang="en-US" sz="1600" dirty="0">
                <a:solidFill>
                  <a:schemeClr val="tx1"/>
                </a:solidFill>
                <a:latin typeface="Gill Sans MT" panose="020B0502020104020203" pitchFamily="34" charset="0"/>
              </a:rPr>
              <a:t>on head node and all compute </a:t>
            </a:r>
            <a:r>
              <a:rPr lang="en-US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nodes</a:t>
            </a:r>
            <a:endParaRPr lang="en-GB" sz="1600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GB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Daily </a:t>
            </a:r>
            <a:r>
              <a:rPr lang="en-GB" sz="1600" dirty="0">
                <a:solidFill>
                  <a:schemeClr val="tx1"/>
                </a:solidFill>
                <a:latin typeface="Gill Sans MT" panose="020B0502020104020203" pitchFamily="34" charset="0"/>
              </a:rPr>
              <a:t>backed up</a:t>
            </a:r>
          </a:p>
        </p:txBody>
      </p:sp>
      <p:sp>
        <p:nvSpPr>
          <p:cNvPr id="6" name="Rectangle 5"/>
          <p:cNvSpPr/>
          <p:nvPr/>
        </p:nvSpPr>
        <p:spPr>
          <a:xfrm>
            <a:off x="1905000" y="3733800"/>
            <a:ext cx="6096000" cy="167640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GB" sz="105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[user@clust1-headnode~ ]$ </a:t>
            </a:r>
            <a:r>
              <a:rPr lang="en-GB" sz="105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xfs</a:t>
            </a:r>
            <a:r>
              <a:rPr lang="en-GB" sz="105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-quota –c “quota –g”</a:t>
            </a:r>
          </a:p>
          <a:p>
            <a:r>
              <a:rPr lang="en-US" sz="105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Disk 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quotas for Group computing (1048)</a:t>
            </a:r>
          </a:p>
          <a:p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Filesystem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Blocks      Quota      Limit  Warn/Time      Mounted on</a:t>
            </a:r>
          </a:p>
          <a:p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/mapper/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mpatha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244          0          0   00 [--------] /home</a:t>
            </a:r>
            <a:endParaRPr lang="en-GB" sz="105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04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457200"/>
            <a:ext cx="4320000" cy="57600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2400" dirty="0" smtClean="0">
                <a:solidFill>
                  <a:srgbClr val="7030A0"/>
                </a:solidFill>
                <a:latin typeface="Century Gothic" panose="020B0502020202020204" pitchFamily="34" charset="0"/>
              </a:rPr>
              <a:t>Transfer </a:t>
            </a:r>
            <a:r>
              <a:rPr lang="en-US" sz="2400" dirty="0">
                <a:solidFill>
                  <a:srgbClr val="7030A0"/>
                </a:solidFill>
                <a:latin typeface="Century Gothic" panose="020B0502020202020204" pitchFamily="34" charset="0"/>
              </a:rPr>
              <a:t>data into and out of the cluster</a:t>
            </a:r>
          </a:p>
          <a:p>
            <a:endParaRPr lang="en-US" sz="1600" dirty="0" smtClean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Use </a:t>
            </a:r>
            <a:r>
              <a:rPr lang="en-US" sz="1600" dirty="0">
                <a:solidFill>
                  <a:schemeClr val="tx1"/>
                </a:solidFill>
                <a:latin typeface="Gill Sans MT" panose="020B0502020104020203" pitchFamily="34" charset="0"/>
              </a:rPr>
              <a:t>SSH </a:t>
            </a:r>
            <a:r>
              <a:rPr lang="en-US" sz="1600" dirty="0" err="1" smtClean="0">
                <a:solidFill>
                  <a:schemeClr val="tx1"/>
                </a:solidFill>
                <a:latin typeface="Gill Sans MT" panose="020B0502020104020203" pitchFamily="34" charset="0"/>
              </a:rPr>
              <a:t>scp</a:t>
            </a:r>
            <a:r>
              <a:rPr lang="en-US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 (</a:t>
            </a:r>
            <a:r>
              <a:rPr lang="en-US" sz="1600" dirty="0" err="1" smtClean="0">
                <a:solidFill>
                  <a:schemeClr val="tx1"/>
                </a:solidFill>
                <a:latin typeface="Gill Sans MT" panose="020B0502020104020203" pitchFamily="34" charset="0"/>
              </a:rPr>
              <a:t>SCoPy</a:t>
            </a:r>
            <a:r>
              <a:rPr lang="en-US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) to </a:t>
            </a:r>
            <a:r>
              <a:rPr lang="en-US" sz="1600" dirty="0">
                <a:solidFill>
                  <a:schemeClr val="tx1"/>
                </a:solidFill>
                <a:latin typeface="Gill Sans MT" panose="020B0502020104020203" pitchFamily="34" charset="0"/>
              </a:rPr>
              <a:t>transfer data</a:t>
            </a:r>
          </a:p>
          <a:p>
            <a:endParaRPr lang="en-US" sz="1600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r>
              <a:rPr lang="en-GB" sz="1600" dirty="0">
                <a:solidFill>
                  <a:schemeClr val="tx1"/>
                </a:solidFill>
                <a:latin typeface="Gill Sans MT" panose="020B0502020104020203" pitchFamily="34" charset="0"/>
              </a:rPr>
              <a:t>Bulk transfers using </a:t>
            </a:r>
            <a:r>
              <a:rPr lang="en-GB" sz="1600" dirty="0" err="1">
                <a:solidFill>
                  <a:schemeClr val="tx1"/>
                </a:solidFill>
                <a:latin typeface="Gill Sans MT" panose="020B0502020104020203" pitchFamily="34" charset="0"/>
              </a:rPr>
              <a:t>rsync</a:t>
            </a:r>
            <a:r>
              <a:rPr lang="en-GB" sz="1600" dirty="0">
                <a:solidFill>
                  <a:schemeClr val="tx1"/>
                </a:solidFill>
                <a:latin typeface="Gill Sans MT" panose="020B0502020104020203" pitchFamily="34" charset="0"/>
              </a:rPr>
              <a:t> (delta-transfer algorithm)</a:t>
            </a:r>
          </a:p>
        </p:txBody>
      </p:sp>
      <p:sp>
        <p:nvSpPr>
          <p:cNvPr id="6" name="Rectangle 5"/>
          <p:cNvSpPr/>
          <p:nvPr/>
        </p:nvSpPr>
        <p:spPr>
          <a:xfrm>
            <a:off x="1941897" y="2971800"/>
            <a:ext cx="6096000" cy="259080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endParaRPr lang="en-GB" sz="105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user@laptop</a:t>
            </a:r>
            <a:r>
              <a:rPr lang="pt-BR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:~&gt; </a:t>
            </a:r>
            <a:r>
              <a:rPr lang="pt-BR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scp</a:t>
            </a:r>
            <a:r>
              <a:rPr lang="pt-BR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pt-BR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pt-BR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data/ </a:t>
            </a:r>
            <a:r>
              <a:rPr lang="pt-BR" sz="105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clust1-headnode:/</a:t>
            </a:r>
            <a:r>
              <a:rPr lang="pt-BR" sz="105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scratchb</a:t>
            </a:r>
            <a:r>
              <a:rPr lang="pt-BR" sz="105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xxlab</a:t>
            </a:r>
            <a:r>
              <a:rPr lang="pt-BR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nl-NL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file01.dat 100% 100KB 100.0KB/s 00:00</a:t>
            </a:r>
          </a:p>
          <a:p>
            <a:r>
              <a:rPr lang="nl-NL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file02.dat 100% 100KB 100.0KB/s 00:00</a:t>
            </a:r>
          </a:p>
          <a:p>
            <a:r>
              <a:rPr lang="nl-NL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file03.dat 100% 100KB 100.0KB/s 00:00</a:t>
            </a:r>
          </a:p>
          <a:p>
            <a:endParaRPr lang="nl-NL" sz="105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user@laptop</a:t>
            </a:r>
            <a:r>
              <a:rPr lang="en-GB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:~&gt; </a:t>
            </a:r>
            <a:r>
              <a:rPr lang="en-GB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rsync</a:t>
            </a:r>
            <a:r>
              <a:rPr lang="en-GB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GB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</a:t>
            </a:r>
            <a:r>
              <a:rPr lang="en-GB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data/ </a:t>
            </a:r>
            <a:r>
              <a:rPr lang="en-GB" sz="105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clust1-headnode:/</a:t>
            </a:r>
            <a:r>
              <a:rPr lang="en-GB" sz="105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scratchb</a:t>
            </a:r>
            <a:r>
              <a:rPr lang="en-GB" sz="105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xxlab</a:t>
            </a:r>
            <a:r>
              <a:rPr lang="en-GB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05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endParaRPr lang="en-GB" sz="105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sending incremental file list</a:t>
            </a:r>
          </a:p>
          <a:p>
            <a:r>
              <a:rPr lang="en-GB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file01.dat</a:t>
            </a:r>
          </a:p>
          <a:p>
            <a:r>
              <a:rPr lang="en-GB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file02.dat</a:t>
            </a:r>
          </a:p>
          <a:p>
            <a:r>
              <a:rPr lang="en-GB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file03.dat</a:t>
            </a:r>
          </a:p>
          <a:p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sent 307464 bytes received 72 bytes 615072.00 bytes/sec</a:t>
            </a:r>
          </a:p>
          <a:p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 size is 307200 speedup is 1.00</a:t>
            </a:r>
            <a:endParaRPr lang="en-GB" sz="105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40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73000" y="549000"/>
            <a:ext cx="5760000" cy="57600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ctr"/>
            <a:endParaRPr lang="en-GB" sz="2400" smtClean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r>
              <a:rPr lang="en-GB" sz="2400">
                <a:solidFill>
                  <a:srgbClr val="7030A0"/>
                </a:solidFill>
                <a:latin typeface="Century Gothic" panose="020B0502020202020204" pitchFamily="34" charset="0"/>
              </a:rPr>
              <a:t>Cluster Storage</a:t>
            </a:r>
          </a:p>
          <a:p>
            <a:endParaRPr lang="en-US" sz="1600" smtClean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What's </a:t>
            </a:r>
            <a:r>
              <a:rPr lang="en-US" sz="1600">
                <a:solidFill>
                  <a:schemeClr val="tx1"/>
                </a:solidFill>
                <a:latin typeface="Gill Sans MT" panose="020B0502020104020203" pitchFamily="34" charset="0"/>
              </a:rPr>
              <a:t>wrong with NFS or CIFS?</a:t>
            </a:r>
          </a:p>
          <a:p>
            <a:pPr marL="342900" indent="-342900">
              <a:buFont typeface="+mj-lt"/>
              <a:buAutoNum type="arabicPeriod"/>
            </a:pPr>
            <a:endParaRPr lang="en-GB" sz="1600" smtClean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The </a:t>
            </a:r>
            <a:r>
              <a:rPr lang="en-GB" sz="1600">
                <a:solidFill>
                  <a:schemeClr val="tx1"/>
                </a:solidFill>
                <a:latin typeface="Gill Sans MT" panose="020B0502020104020203" pitchFamily="34" charset="0"/>
              </a:rPr>
              <a:t>Lustre parallel </a:t>
            </a:r>
            <a:r>
              <a:rPr lang="en-GB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file-system</a:t>
            </a:r>
          </a:p>
          <a:p>
            <a:pPr marL="342900" indent="-342900">
              <a:buFont typeface="+mj-lt"/>
              <a:buAutoNum type="arabicPeriod"/>
            </a:pPr>
            <a:endParaRPr lang="en-GB" sz="160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Working </a:t>
            </a:r>
            <a:r>
              <a:rPr lang="en-GB" sz="1600">
                <a:solidFill>
                  <a:schemeClr val="tx1"/>
                </a:solidFill>
                <a:latin typeface="Gill Sans MT" panose="020B0502020104020203" pitchFamily="34" charset="0"/>
              </a:rPr>
              <a:t>with Lustre</a:t>
            </a:r>
          </a:p>
          <a:p>
            <a:pPr algn="ctr"/>
            <a:endParaRPr lang="en-GB" sz="3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4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457200"/>
            <a:ext cx="4320000" cy="57600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t"/>
          <a:lstStyle/>
          <a:p>
            <a:r>
              <a:rPr lang="en-GB" sz="2400" smtClean="0">
                <a:solidFill>
                  <a:srgbClr val="7030A0"/>
                </a:solidFill>
                <a:latin typeface="Century Gothic" panose="020B0502020202020204" pitchFamily="34" charset="0"/>
              </a:rPr>
              <a:t>Overview</a:t>
            </a:r>
          </a:p>
          <a:p>
            <a:endParaRPr lang="en-GB" sz="2400" smtClean="0">
              <a:solidFill>
                <a:srgbClr val="7030A0"/>
              </a:solidFill>
              <a:latin typeface="Century Gothic" panose="020B0502020202020204" pitchFamily="34" charset="0"/>
            </a:endParaRPr>
          </a:p>
          <a:p>
            <a:r>
              <a:rPr lang="en-GB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This brief course will give you two things:</a:t>
            </a:r>
          </a:p>
          <a:p>
            <a:endParaRPr lang="en-GB" sz="160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A refresher on unix and an introduction to cluster computing</a:t>
            </a:r>
          </a:p>
          <a:p>
            <a:pPr marL="342900" indent="-342900">
              <a:buFont typeface="+mj-lt"/>
              <a:buAutoNum type="arabicPeriod"/>
            </a:pPr>
            <a:endParaRPr lang="en-GB" sz="160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Basic instruction on using our scheduler</a:t>
            </a:r>
          </a:p>
          <a:p>
            <a:pPr marL="342900" indent="-342900">
              <a:buFont typeface="+mj-lt"/>
              <a:buAutoNum type="arabicPeriod"/>
            </a:pPr>
            <a:endParaRPr lang="en-GB" sz="1600" smtClean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Some performance hints</a:t>
            </a:r>
          </a:p>
          <a:p>
            <a:endParaRPr lang="en-GB" sz="160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r>
              <a:rPr lang="en-GB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It </a:t>
            </a:r>
            <a:r>
              <a:rPr lang="en-GB" sz="1600" i="1" smtClean="0">
                <a:solidFill>
                  <a:schemeClr val="tx1"/>
                </a:solidFill>
                <a:latin typeface="Gill Sans MT" panose="020B0502020104020203" pitchFamily="34" charset="0"/>
              </a:rPr>
              <a:t>won’t </a:t>
            </a:r>
            <a:r>
              <a:rPr lang="en-GB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make you an expert on parallel computing and HPC, but will let you get to work.</a:t>
            </a:r>
          </a:p>
          <a:p>
            <a:endParaRPr lang="en-GB" sz="160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r>
              <a:rPr lang="en-GB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This course has a practical component, for which you will need an ssh client and cluster account.</a:t>
            </a:r>
          </a:p>
          <a:p>
            <a:endParaRPr lang="en-GB" sz="160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endParaRPr lang="en-GB" sz="16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81600" y="475648"/>
            <a:ext cx="4320000" cy="57600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t"/>
          <a:lstStyle/>
          <a:p>
            <a:r>
              <a:rPr lang="en-GB" sz="2400" smtClean="0">
                <a:solidFill>
                  <a:srgbClr val="7030A0"/>
                </a:solidFill>
                <a:latin typeface="Century Gothic" panose="020B0502020202020204" pitchFamily="34" charset="0"/>
              </a:rPr>
              <a:t>Session I</a:t>
            </a:r>
          </a:p>
          <a:p>
            <a:endParaRPr lang="en-GB" sz="160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r>
              <a:rPr lang="en-GB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1</a:t>
            </a:r>
            <a:r>
              <a:rPr lang="en-GB" sz="1600">
                <a:solidFill>
                  <a:schemeClr val="tx1"/>
                </a:solidFill>
                <a:latin typeface="Gill Sans MT" panose="020B0502020104020203" pitchFamily="34" charset="0"/>
              </a:rPr>
              <a:t>	</a:t>
            </a:r>
            <a:r>
              <a:rPr lang="en-GB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Unix </a:t>
            </a:r>
            <a:r>
              <a:rPr lang="en-GB" sz="1600">
                <a:solidFill>
                  <a:schemeClr val="tx1"/>
                </a:solidFill>
                <a:latin typeface="Gill Sans MT" panose="020B0502020104020203" pitchFamily="34" charset="0"/>
              </a:rPr>
              <a:t>refresher</a:t>
            </a:r>
          </a:p>
          <a:p>
            <a:r>
              <a:rPr lang="en-GB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2</a:t>
            </a:r>
            <a:r>
              <a:rPr lang="en-GB" sz="1600">
                <a:solidFill>
                  <a:schemeClr val="tx1"/>
                </a:solidFill>
                <a:latin typeface="Gill Sans MT" panose="020B0502020104020203" pitchFamily="34" charset="0"/>
              </a:rPr>
              <a:t>	Cluster </a:t>
            </a:r>
            <a:r>
              <a:rPr lang="en-GB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introduction</a:t>
            </a:r>
            <a:endParaRPr lang="en-GB" sz="160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r>
              <a:rPr lang="en-GB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3	Practical – unix processes</a:t>
            </a:r>
          </a:p>
          <a:p>
            <a:endParaRPr lang="en-GB" sz="160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r>
              <a:rPr lang="en-GB" sz="2400" smtClean="0">
                <a:solidFill>
                  <a:srgbClr val="7030A0"/>
                </a:solidFill>
                <a:latin typeface="Century Gothic" panose="020B0502020202020204" pitchFamily="34" charset="0"/>
              </a:rPr>
              <a:t>Session II</a:t>
            </a:r>
          </a:p>
          <a:p>
            <a:endParaRPr lang="en-GB" sz="1600" smtClean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r>
              <a:rPr lang="en-GB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4	Using the scheduler</a:t>
            </a:r>
            <a:endParaRPr lang="en-GB" sz="160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r>
              <a:rPr lang="en-GB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5	Practical – job submission</a:t>
            </a:r>
            <a:endParaRPr lang="en-GB" sz="160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endParaRPr lang="en-GB" sz="160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r>
              <a:rPr lang="en-GB" sz="2400" smtClean="0">
                <a:solidFill>
                  <a:srgbClr val="7030A0"/>
                </a:solidFill>
                <a:latin typeface="Century Gothic" panose="020B0502020202020204" pitchFamily="34" charset="0"/>
              </a:rPr>
              <a:t>Session III</a:t>
            </a:r>
          </a:p>
          <a:p>
            <a:endParaRPr lang="en-GB" sz="1600" smtClean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r>
              <a:rPr lang="en-GB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6	Some performance hints</a:t>
            </a:r>
            <a:endParaRPr lang="en-GB" sz="160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98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457200"/>
            <a:ext cx="4320000" cy="57600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GB" sz="2400" smtClean="0">
                <a:solidFill>
                  <a:srgbClr val="7030A0"/>
                </a:solidFill>
                <a:latin typeface="Century Gothic" panose="020B0502020202020204" pitchFamily="34" charset="0"/>
              </a:rPr>
              <a:t>The </a:t>
            </a:r>
            <a:r>
              <a:rPr lang="en-GB" sz="2400">
                <a:solidFill>
                  <a:srgbClr val="7030A0"/>
                </a:solidFill>
                <a:latin typeface="Century Gothic" panose="020B0502020202020204" pitchFamily="34" charset="0"/>
              </a:rPr>
              <a:t>Problem</a:t>
            </a:r>
          </a:p>
          <a:p>
            <a:endParaRPr lang="en-GB" sz="160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r>
              <a:rPr lang="en-GB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Extreme </a:t>
            </a:r>
            <a:r>
              <a:rPr lang="en-GB" sz="1600">
                <a:solidFill>
                  <a:schemeClr val="tx1"/>
                </a:solidFill>
                <a:latin typeface="Gill Sans MT" panose="020B0502020104020203" pitchFamily="34" charset="0"/>
              </a:rPr>
              <a:t>I/O demand on storage</a:t>
            </a:r>
          </a:p>
          <a:p>
            <a:pPr marL="285750" indent="-285750">
              <a:buFontTx/>
              <a:buChar char="-"/>
            </a:pPr>
            <a:r>
              <a:rPr lang="en-US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HPC </a:t>
            </a:r>
            <a:r>
              <a:rPr lang="en-US" sz="1600">
                <a:solidFill>
                  <a:schemeClr val="tx1"/>
                </a:solidFill>
                <a:latin typeface="Gill Sans MT" panose="020B0502020104020203" pitchFamily="34" charset="0"/>
              </a:rPr>
              <a:t>cluster can have 10s to 1000s compute </a:t>
            </a:r>
            <a:r>
              <a:rPr lang="en-US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nodes</a:t>
            </a:r>
            <a:endParaRPr lang="en-US" sz="160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x </a:t>
            </a:r>
            <a:r>
              <a:rPr lang="en-GB" sz="1600">
                <a:solidFill>
                  <a:schemeClr val="tx1"/>
                </a:solidFill>
                <a:latin typeface="Gill Sans MT" panose="020B0502020104020203" pitchFamily="34" charset="0"/>
              </a:rPr>
              <a:t>Many </a:t>
            </a:r>
            <a:r>
              <a:rPr lang="en-GB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users</a:t>
            </a:r>
            <a:endParaRPr lang="en-GB" sz="160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x </a:t>
            </a:r>
            <a:r>
              <a:rPr lang="en-GB" sz="1600">
                <a:solidFill>
                  <a:schemeClr val="tx1"/>
                </a:solidFill>
                <a:latin typeface="Gill Sans MT" panose="020B0502020104020203" pitchFamily="34" charset="0"/>
              </a:rPr>
              <a:t>1000s </a:t>
            </a:r>
            <a:r>
              <a:rPr lang="en-GB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jobs</a:t>
            </a:r>
            <a:endParaRPr lang="en-GB" sz="160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+ </a:t>
            </a:r>
            <a:r>
              <a:rPr lang="en-US" sz="1600">
                <a:solidFill>
                  <a:schemeClr val="tx1"/>
                </a:solidFill>
                <a:latin typeface="Gill Sans MT" panose="020B0502020104020203" pitchFamily="34" charset="0"/>
              </a:rPr>
              <a:t>Millions of small and large </a:t>
            </a:r>
            <a:r>
              <a:rPr lang="en-US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files</a:t>
            </a:r>
          </a:p>
          <a:p>
            <a:endParaRPr lang="en-US" sz="160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r>
              <a:rPr lang="en-GB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Required </a:t>
            </a:r>
            <a:r>
              <a:rPr lang="en-GB" sz="1600">
                <a:solidFill>
                  <a:schemeClr val="tx1"/>
                </a:solidFill>
                <a:latin typeface="Gill Sans MT" panose="020B0502020104020203" pitchFamily="34" charset="0"/>
              </a:rPr>
              <a:t>shared filesystem</a:t>
            </a:r>
          </a:p>
          <a:p>
            <a:r>
              <a:rPr lang="en-GB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Breaks </a:t>
            </a:r>
            <a:r>
              <a:rPr lang="en-GB" sz="1600">
                <a:solidFill>
                  <a:schemeClr val="tx1"/>
                </a:solidFill>
                <a:latin typeface="Gill Sans MT" panose="020B0502020104020203" pitchFamily="34" charset="0"/>
              </a:rPr>
              <a:t>most filesystems !!!</a:t>
            </a:r>
            <a:endParaRPr lang="en-GB" sz="16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181600" y="457200"/>
            <a:ext cx="4320000" cy="57600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GB" sz="2400" smtClean="0">
                <a:solidFill>
                  <a:srgbClr val="7030A0"/>
                </a:solidFill>
                <a:latin typeface="Century Gothic" panose="020B0502020202020204" pitchFamily="34" charset="0"/>
              </a:rPr>
              <a:t>Lustre</a:t>
            </a:r>
            <a:r>
              <a:rPr lang="en-GB" sz="2400">
                <a:solidFill>
                  <a:srgbClr val="7030A0"/>
                </a:solidFill>
                <a:latin typeface="Century Gothic" panose="020B0502020202020204" pitchFamily="34" charset="0"/>
              </a:rPr>
              <a:t>: Parallel </a:t>
            </a:r>
            <a:r>
              <a:rPr lang="en-GB" sz="2400" smtClean="0">
                <a:solidFill>
                  <a:srgbClr val="7030A0"/>
                </a:solidFill>
                <a:latin typeface="Century Gothic" panose="020B0502020202020204" pitchFamily="34" charset="0"/>
              </a:rPr>
              <a:t>Filesystem</a:t>
            </a:r>
          </a:p>
          <a:p>
            <a:endParaRPr lang="en-GB" sz="2400">
              <a:solidFill>
                <a:srgbClr val="7030A0"/>
              </a:solidFill>
              <a:latin typeface="Century Gothic" panose="020B0502020202020204" pitchFamily="34" charset="0"/>
            </a:endParaRPr>
          </a:p>
          <a:p>
            <a:r>
              <a:rPr lang="en-US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Lustre </a:t>
            </a:r>
            <a:r>
              <a:rPr lang="en-US" sz="1600">
                <a:solidFill>
                  <a:schemeClr val="tx1"/>
                </a:solidFill>
                <a:latin typeface="Gill Sans MT" panose="020B0502020104020203" pitchFamily="34" charset="0"/>
              </a:rPr>
              <a:t>is a massively parallel distributed file </a:t>
            </a:r>
            <a:r>
              <a:rPr lang="en-US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system</a:t>
            </a:r>
            <a:endParaRPr lang="en-US" sz="160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Deployed </a:t>
            </a:r>
            <a:r>
              <a:rPr lang="en-US" sz="1600">
                <a:solidFill>
                  <a:schemeClr val="tx1"/>
                </a:solidFill>
                <a:latin typeface="Gill Sans MT" panose="020B0502020104020203" pitchFamily="34" charset="0"/>
              </a:rPr>
              <a:t>in 7 out of 10 most powerful </a:t>
            </a:r>
            <a:r>
              <a:rPr lang="en-US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supercomputers</a:t>
            </a:r>
            <a:endParaRPr lang="en-US" sz="160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POSIX compliant</a:t>
            </a:r>
          </a:p>
          <a:p>
            <a:pPr marL="285750" indent="-285750">
              <a:buFontTx/>
              <a:buChar char="-"/>
            </a:pPr>
            <a:endParaRPr lang="en-GB" sz="160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r>
              <a:rPr lang="en-GB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Lustre </a:t>
            </a:r>
            <a:r>
              <a:rPr lang="en-GB" sz="1600">
                <a:solidFill>
                  <a:schemeClr val="tx1"/>
                </a:solidFill>
                <a:latin typeface="Gill Sans MT" panose="020B0502020104020203" pitchFamily="34" charset="0"/>
              </a:rPr>
              <a:t>design paradigm concepts</a:t>
            </a:r>
          </a:p>
          <a:p>
            <a:pPr marL="285750" indent="-285750">
              <a:buFontTx/>
              <a:buChar char="-"/>
            </a:pPr>
            <a:r>
              <a:rPr lang="en-US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Separation </a:t>
            </a:r>
            <a:r>
              <a:rPr lang="en-US" sz="1600">
                <a:solidFill>
                  <a:schemeClr val="tx1"/>
                </a:solidFill>
                <a:latin typeface="Gill Sans MT" panose="020B0502020104020203" pitchFamily="34" charset="0"/>
              </a:rPr>
              <a:t>of file meta-data and storage </a:t>
            </a:r>
            <a:r>
              <a:rPr lang="en-US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allocation</a:t>
            </a:r>
            <a:endParaRPr lang="en-US" sz="160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Scalable </a:t>
            </a:r>
            <a:r>
              <a:rPr lang="en-US" sz="1600">
                <a:solidFill>
                  <a:schemeClr val="tx1"/>
                </a:solidFill>
                <a:latin typeface="Gill Sans MT" panose="020B0502020104020203" pitchFamily="34" charset="0"/>
              </a:rPr>
              <a:t>data serving through parallel data </a:t>
            </a:r>
            <a:r>
              <a:rPr lang="en-US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striping</a:t>
            </a:r>
            <a:endParaRPr lang="en-US" sz="160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Aggregate </a:t>
            </a:r>
            <a:r>
              <a:rPr lang="en-GB" sz="1600">
                <a:solidFill>
                  <a:schemeClr val="tx1"/>
                </a:solidFill>
                <a:latin typeface="Gill Sans MT" panose="020B0502020104020203" pitchFamily="34" charset="0"/>
              </a:rPr>
              <a:t>network </a:t>
            </a:r>
            <a:r>
              <a:rPr lang="en-GB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bandwidth</a:t>
            </a:r>
            <a:endParaRPr lang="en-GB" sz="160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Distributed operation</a:t>
            </a:r>
          </a:p>
          <a:p>
            <a:endParaRPr lang="en-GB" sz="160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r>
              <a:rPr lang="en-GB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·</a:t>
            </a:r>
            <a:endParaRPr lang="en-GB" sz="16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53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088" y="1233488"/>
            <a:ext cx="6981825" cy="43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9600" y="457200"/>
            <a:ext cx="3124200" cy="84233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GB" sz="1600">
                <a:solidFill>
                  <a:schemeClr val="tx1"/>
                </a:solidFill>
                <a:latin typeface="Gill Sans MT" panose="020B0502020104020203" pitchFamily="34" charset="0"/>
              </a:rPr>
              <a:t>Lustre Architecture</a:t>
            </a:r>
          </a:p>
        </p:txBody>
      </p:sp>
    </p:spTree>
    <p:extLst>
      <p:ext uri="{BB962C8B-B14F-4D97-AF65-F5344CB8AC3E}">
        <p14:creationId xmlns:p14="http://schemas.microsoft.com/office/powerpoint/2010/main" val="110930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457200"/>
            <a:ext cx="4320000" cy="57600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GB" sz="2400" dirty="0" smtClean="0">
                <a:solidFill>
                  <a:srgbClr val="7030A0"/>
                </a:solidFill>
                <a:latin typeface="Century Gothic" panose="020B0502020202020204" pitchFamily="34" charset="0"/>
              </a:rPr>
              <a:t>Lustre Quotas</a:t>
            </a:r>
          </a:p>
          <a:p>
            <a:endParaRPr lang="en-GB" sz="2400" dirty="0">
              <a:solidFill>
                <a:srgbClr val="7030A0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solidFill>
                  <a:schemeClr val="tx1"/>
                </a:solidFill>
                <a:latin typeface="Gill Sans MT" panose="020B0502020104020203" pitchFamily="34" charset="0"/>
              </a:rPr>
              <a:t>Lustre</a:t>
            </a:r>
            <a:r>
              <a:rPr lang="en-US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 file system quotas </a:t>
            </a:r>
            <a:r>
              <a:rPr lang="en-US" sz="1600" dirty="0">
                <a:solidFill>
                  <a:schemeClr val="tx1"/>
                </a:solidFill>
                <a:latin typeface="Gill Sans MT" panose="020B0502020104020203" pitchFamily="34" charset="0"/>
              </a:rPr>
              <a:t>are applied to each group</a:t>
            </a:r>
          </a:p>
          <a:p>
            <a:pPr marL="285750" indent="-285750">
              <a:buFont typeface="Arial"/>
              <a:buChar char="•"/>
            </a:pPr>
            <a:r>
              <a:rPr lang="en-GB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Units </a:t>
            </a:r>
            <a:r>
              <a:rPr lang="en-GB" sz="1600" dirty="0">
                <a:solidFill>
                  <a:schemeClr val="tx1"/>
                </a:solidFill>
                <a:latin typeface="Gill Sans MT" panose="020B0502020104020203" pitchFamily="34" charset="0"/>
              </a:rPr>
              <a:t>in kilobytes (oddity)</a:t>
            </a:r>
          </a:p>
          <a:p>
            <a:pPr marL="285750" indent="-285750">
              <a:buFont typeface="Arial"/>
              <a:buChar char="•"/>
            </a:pPr>
            <a:r>
              <a:rPr lang="en-GB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“quota</a:t>
            </a:r>
            <a:r>
              <a:rPr lang="en-GB" sz="1600" dirty="0">
                <a:solidFill>
                  <a:schemeClr val="tx1"/>
                </a:solidFill>
                <a:latin typeface="Gill Sans MT" panose="020B0502020104020203" pitchFamily="34" charset="0"/>
              </a:rPr>
              <a:t>” &amp; “limit” of zero signifies no quota (as shown for user)</a:t>
            </a:r>
          </a:p>
        </p:txBody>
      </p:sp>
      <p:sp>
        <p:nvSpPr>
          <p:cNvPr id="6" name="Rectangle 5"/>
          <p:cNvSpPr/>
          <p:nvPr/>
        </p:nvSpPr>
        <p:spPr>
          <a:xfrm>
            <a:off x="1905000" y="2895600"/>
            <a:ext cx="6096000" cy="198120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endParaRPr lang="en-GB" sz="105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sz="105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lust1-headnode </a:t>
            </a:r>
            <a:r>
              <a:rPr lang="en-GB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 $ </a:t>
            </a:r>
            <a:r>
              <a:rPr lang="en-GB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lfs</a:t>
            </a:r>
            <a:r>
              <a:rPr lang="en-GB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quota </a:t>
            </a:r>
            <a:r>
              <a:rPr lang="en-GB" sz="105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05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mnt</a:t>
            </a:r>
            <a:r>
              <a:rPr lang="en-GB" sz="105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05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scratchb</a:t>
            </a:r>
            <a:endParaRPr lang="en-GB" sz="105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b-NO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Disk </a:t>
            </a:r>
            <a:r>
              <a:rPr lang="nb-NO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quotas</a:t>
            </a:r>
            <a:r>
              <a:rPr lang="nb-NO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for </a:t>
            </a:r>
            <a:r>
              <a:rPr lang="nb-NO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nb-NO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user321 (</a:t>
            </a:r>
            <a:r>
              <a:rPr lang="nb-NO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uid</a:t>
            </a:r>
            <a:r>
              <a:rPr lang="nb-NO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442255):</a:t>
            </a:r>
          </a:p>
          <a:p>
            <a:r>
              <a:rPr lang="fr-FR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Filesystem</a:t>
            </a:r>
            <a:r>
              <a:rPr lang="fr-FR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kbytes</a:t>
            </a:r>
            <a:r>
              <a:rPr lang="fr-FR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quota </a:t>
            </a:r>
            <a:r>
              <a:rPr lang="fr-FR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</a:t>
            </a:r>
            <a:r>
              <a:rPr lang="fr-FR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grace</a:t>
            </a:r>
            <a:r>
              <a:rPr lang="fr-FR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files quota </a:t>
            </a:r>
            <a:r>
              <a:rPr lang="fr-FR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</a:t>
            </a:r>
            <a:r>
              <a:rPr lang="fr-FR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grace</a:t>
            </a:r>
            <a:endParaRPr lang="fr-FR" sz="105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5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05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mnt</a:t>
            </a:r>
            <a:r>
              <a:rPr lang="en-GB" sz="105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05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scratchb</a:t>
            </a:r>
            <a:r>
              <a:rPr lang="en-GB" sz="105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275648748 0 0 - 984 0 0 -</a:t>
            </a:r>
          </a:p>
          <a:p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Disk quotas for group 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xxlab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gid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987):</a:t>
            </a:r>
          </a:p>
          <a:p>
            <a:r>
              <a:rPr lang="fr-FR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Filesystem</a:t>
            </a:r>
            <a:r>
              <a:rPr lang="fr-FR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kbytes</a:t>
            </a:r>
            <a:r>
              <a:rPr lang="fr-FR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quota </a:t>
            </a:r>
            <a:r>
              <a:rPr lang="fr-FR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</a:t>
            </a:r>
            <a:r>
              <a:rPr lang="fr-FR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grace</a:t>
            </a:r>
            <a:r>
              <a:rPr lang="fr-FR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files quota </a:t>
            </a:r>
            <a:r>
              <a:rPr lang="fr-FR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</a:t>
            </a:r>
            <a:r>
              <a:rPr lang="fr-FR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grace</a:t>
            </a:r>
            <a:endParaRPr lang="fr-FR" sz="105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5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05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mnt</a:t>
            </a:r>
            <a:r>
              <a:rPr lang="en-GB" sz="105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05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scratchb</a:t>
            </a:r>
            <a:r>
              <a:rPr lang="en-GB" sz="105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3471466428 3600000000 4000000000 - 681541 0 0 -</a:t>
            </a:r>
          </a:p>
        </p:txBody>
      </p:sp>
    </p:spTree>
    <p:extLst>
      <p:ext uri="{BB962C8B-B14F-4D97-AF65-F5344CB8AC3E}">
        <p14:creationId xmlns:p14="http://schemas.microsoft.com/office/powerpoint/2010/main" val="192812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457200"/>
            <a:ext cx="4320000" cy="57600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GB" sz="2400" smtClean="0">
                <a:solidFill>
                  <a:srgbClr val="7030A0"/>
                </a:solidFill>
                <a:latin typeface="Century Gothic" panose="020B0502020202020204" pitchFamily="34" charset="0"/>
              </a:rPr>
              <a:t>Lustre </a:t>
            </a:r>
            <a:r>
              <a:rPr lang="en-GB" sz="2400">
                <a:solidFill>
                  <a:srgbClr val="7030A0"/>
                </a:solidFill>
                <a:latin typeface="Century Gothic" panose="020B0502020202020204" pitchFamily="34" charset="0"/>
              </a:rPr>
              <a:t>Health Check</a:t>
            </a:r>
          </a:p>
          <a:p>
            <a:endParaRPr lang="en-US" sz="1600" smtClean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r>
              <a:rPr lang="en-US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Check </a:t>
            </a:r>
            <a:r>
              <a:rPr lang="en-US" sz="1600">
                <a:solidFill>
                  <a:schemeClr val="tx1"/>
                </a:solidFill>
                <a:latin typeface="Gill Sans MT" panose="020B0502020104020203" pitchFamily="34" charset="0"/>
              </a:rPr>
              <a:t>the status of each lustre</a:t>
            </a:r>
          </a:p>
          <a:p>
            <a:r>
              <a:rPr lang="en-US" sz="1600">
                <a:solidFill>
                  <a:schemeClr val="tx1"/>
                </a:solidFill>
                <a:latin typeface="Gill Sans MT" panose="020B0502020104020203" pitchFamily="34" charset="0"/>
              </a:rPr>
              <a:t>Display the usage of each distributed Object Storage Target component</a:t>
            </a:r>
            <a:endParaRPr lang="en-GB" sz="16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05000" y="2209800"/>
            <a:ext cx="6096000" cy="297180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endParaRPr lang="en-GB" sz="105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sz="105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lust1-headnode </a:t>
            </a:r>
            <a:r>
              <a:rPr lang="en-GB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 $ </a:t>
            </a:r>
            <a:r>
              <a:rPr lang="en-GB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lfs</a:t>
            </a:r>
            <a:r>
              <a:rPr lang="en-GB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check servers</a:t>
            </a:r>
          </a:p>
          <a:p>
            <a:r>
              <a:rPr lang="en-GB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lfs</a:t>
            </a:r>
            <a:r>
              <a:rPr lang="en-GB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check servers</a:t>
            </a:r>
          </a:p>
          <a:p>
            <a:r>
              <a:rPr lang="en-GB" sz="105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scratcha-</a:t>
            </a:r>
            <a:r>
              <a:rPr lang="en-GB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MDT0000-mdc-ffff81041158cc00 active.</a:t>
            </a:r>
          </a:p>
          <a:p>
            <a:r>
              <a:rPr lang="en-GB" sz="105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scratcha-</a:t>
            </a:r>
            <a:r>
              <a:rPr lang="en-GB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OST0000-osc-ffff81041158cc00 active.</a:t>
            </a:r>
          </a:p>
          <a:p>
            <a:r>
              <a:rPr lang="en-GB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GB" sz="105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scratchb-</a:t>
            </a:r>
            <a:r>
              <a:rPr lang="en-GB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OST0007-osc-ffff81041158cc00 active.</a:t>
            </a:r>
          </a:p>
          <a:p>
            <a:endParaRPr lang="en-GB" sz="105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sz="105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lust1-headnode </a:t>
            </a:r>
            <a:r>
              <a:rPr lang="en-GB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 $ </a:t>
            </a:r>
            <a:r>
              <a:rPr lang="en-GB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lfs</a:t>
            </a:r>
            <a:r>
              <a:rPr lang="en-GB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GB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-h</a:t>
            </a:r>
          </a:p>
          <a:p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UUID bytes Used Available Use% Mounted on</a:t>
            </a:r>
          </a:p>
          <a:p>
            <a:r>
              <a:rPr lang="en-GB" sz="105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scratcha-</a:t>
            </a:r>
            <a:r>
              <a:rPr lang="en-GB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MDT0000_UUID 239.0G 856.7M 224.5G 0% </a:t>
            </a:r>
            <a:r>
              <a:rPr lang="en-GB" sz="105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05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mnt</a:t>
            </a:r>
            <a:r>
              <a:rPr lang="en-GB" sz="105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05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scratcha</a:t>
            </a:r>
            <a:r>
              <a:rPr lang="en-GB" sz="105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MDT:0]</a:t>
            </a:r>
          </a:p>
          <a:p>
            <a:r>
              <a:rPr lang="de-DE" sz="105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scratcha-</a:t>
            </a:r>
            <a:r>
              <a:rPr lang="de-DE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OST0000_UUID 5.4T 2.2T 2.9T 40% </a:t>
            </a:r>
            <a:r>
              <a:rPr lang="de-DE" sz="105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05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mnt</a:t>
            </a:r>
            <a:r>
              <a:rPr lang="de-DE" sz="105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05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scratcha</a:t>
            </a:r>
            <a:r>
              <a:rPr lang="de-DE" sz="105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DE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OST:0]</a:t>
            </a:r>
          </a:p>
          <a:p>
            <a:r>
              <a:rPr lang="en-GB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de-DE" sz="105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scratchb-</a:t>
            </a:r>
            <a:r>
              <a:rPr lang="de-DE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OST0007_UUID 5.4T 2.1T 3.0T 39% </a:t>
            </a:r>
            <a:r>
              <a:rPr lang="de-DE" sz="105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05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mnt</a:t>
            </a:r>
            <a:r>
              <a:rPr lang="de-DE" sz="105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05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scratchb</a:t>
            </a:r>
            <a:r>
              <a:rPr lang="de-DE" sz="105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DE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OST:7]</a:t>
            </a:r>
          </a:p>
          <a:p>
            <a:r>
              <a:rPr lang="de-DE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filesystem</a:t>
            </a:r>
            <a:r>
              <a:rPr lang="de-DE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  <a:r>
              <a:rPr lang="de-DE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42.9T 16.3T 26.6T 37% </a:t>
            </a:r>
            <a:r>
              <a:rPr lang="de-DE" sz="105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05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mnt</a:t>
            </a:r>
            <a:r>
              <a:rPr lang="de-DE" sz="105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05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scratcha</a:t>
            </a:r>
            <a:endParaRPr lang="en-GB" sz="105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12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073000" y="549000"/>
            <a:ext cx="5760000" cy="5760000"/>
            <a:chOff x="2793000" y="549000"/>
            <a:chExt cx="5760000" cy="5760000"/>
          </a:xfrm>
        </p:grpSpPr>
        <p:sp>
          <p:nvSpPr>
            <p:cNvPr id="4" name="Rectangle 3"/>
            <p:cNvSpPr/>
            <p:nvPr/>
          </p:nvSpPr>
          <p:spPr>
            <a:xfrm>
              <a:off x="2793000" y="549000"/>
              <a:ext cx="5760000" cy="57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tIns="360000" rIns="360000" bIns="360000" rtlCol="0" anchor="t"/>
            <a:lstStyle/>
            <a:p>
              <a:pPr algn="ctr"/>
              <a:endParaRPr lang="en-GB" sz="4800" dirty="0" smtClean="0">
                <a:solidFill>
                  <a:schemeClr val="tx2"/>
                </a:solidFill>
                <a:latin typeface="Century Gothic" panose="020B0502020202020204" pitchFamily="34" charset="0"/>
              </a:endParaRPr>
            </a:p>
            <a:p>
              <a:pPr algn="ctr"/>
              <a:r>
                <a:rPr lang="en-GB" sz="3600" smtClean="0">
                  <a:solidFill>
                    <a:schemeClr val="tx2"/>
                  </a:solidFill>
                  <a:latin typeface="Century Gothic" panose="020B0502020202020204" pitchFamily="34" charset="0"/>
                </a:rPr>
                <a:t>Unix refresher</a:t>
              </a:r>
            </a:p>
            <a:p>
              <a:pPr algn="ctr"/>
              <a:r>
                <a:rPr lang="en-GB" sz="2400" smtClean="0">
                  <a:solidFill>
                    <a:srgbClr val="7030A0"/>
                  </a:solidFill>
                  <a:latin typeface="Century Gothic" panose="020B0502020202020204" pitchFamily="34" charset="0"/>
                </a:rPr>
                <a:t>(we have a course if this is all new…)</a:t>
              </a:r>
              <a:endParaRPr lang="en-GB" sz="2400">
                <a:solidFill>
                  <a:srgbClr val="7030A0"/>
                </a:solidFill>
                <a:latin typeface="Century Gothic" panose="020B0502020202020204" pitchFamily="34" charset="0"/>
              </a:endParaRPr>
            </a:p>
            <a:p>
              <a:pPr algn="ctr"/>
              <a:r>
                <a:rPr lang="en-GB" sz="3600" smtClean="0">
                  <a:solidFill>
                    <a:schemeClr val="tx2"/>
                  </a:solidFill>
                  <a:latin typeface="Century Gothic" panose="020B0502020202020204" pitchFamily="34" charset="0"/>
                </a:rPr>
                <a:t> </a:t>
              </a:r>
              <a:endParaRPr lang="en-GB" sz="3600" dirty="0">
                <a:solidFill>
                  <a:schemeClr val="tx2"/>
                </a:solidFill>
                <a:latin typeface="Century Gothic" panose="020B0502020202020204" pitchFamily="34" charset="0"/>
              </a:endParaRPr>
            </a:p>
          </p:txBody>
        </p:sp>
        <p:pic>
          <p:nvPicPr>
            <p:cNvPr id="6" name="Picture 2" descr="C:\Users\maccal02\Desktop\templates\cr-ci logos\CRUK_CAMBRIDGE_I_Pos_RGB_300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9800" y="732409"/>
              <a:ext cx="2743200" cy="604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C:\Users\maccal02\Desktop\templates\uoc-mon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0847" y="5600700"/>
              <a:ext cx="2120106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6019800" y="5486400"/>
              <a:ext cx="2362200" cy="685800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99067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073000" y="549000"/>
            <a:ext cx="5760000" cy="57600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GB" sz="2400" smtClean="0">
                <a:solidFill>
                  <a:srgbClr val="7030A0"/>
                </a:solidFill>
                <a:latin typeface="Century Gothic" panose="020B0502020202020204" pitchFamily="34" charset="0"/>
              </a:rPr>
              <a:t>Operating Systems and Processes </a:t>
            </a:r>
          </a:p>
          <a:p>
            <a:r>
              <a:rPr lang="en-GB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‘</a:t>
            </a:r>
            <a:r>
              <a:rPr lang="en-GB" sz="1600">
                <a:solidFill>
                  <a:schemeClr val="tx1"/>
                </a:solidFill>
                <a:latin typeface="Gill Sans MT" panose="020B0502020104020203" pitchFamily="34" charset="0"/>
              </a:rPr>
              <a:t>Unix’ or ‘linux’ </a:t>
            </a:r>
            <a:r>
              <a:rPr lang="en-GB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(or ‘UNIX’) is </a:t>
            </a:r>
            <a:r>
              <a:rPr lang="en-GB" sz="1600">
                <a:solidFill>
                  <a:schemeClr val="tx1"/>
                </a:solidFill>
                <a:latin typeface="Gill Sans MT" panose="020B0502020104020203" pitchFamily="34" charset="0"/>
              </a:rPr>
              <a:t>our </a:t>
            </a:r>
            <a:r>
              <a:rPr lang="en-GB" sz="1600" i="1">
                <a:solidFill>
                  <a:schemeClr val="tx1"/>
                </a:solidFill>
                <a:latin typeface="Gill Sans MT" panose="020B0502020104020203" pitchFamily="34" charset="0"/>
              </a:rPr>
              <a:t>operating system </a:t>
            </a:r>
            <a:r>
              <a:rPr lang="en-GB" sz="1600">
                <a:solidFill>
                  <a:schemeClr val="tx1"/>
                </a:solidFill>
                <a:latin typeface="Gill Sans MT" panose="020B0502020104020203" pitchFamily="34" charset="0"/>
              </a:rPr>
              <a:t>– the program that controls the </a:t>
            </a:r>
            <a:r>
              <a:rPr lang="en-GB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processes and their access to the network, screen, etc.</a:t>
            </a:r>
          </a:p>
          <a:p>
            <a:r>
              <a:rPr lang="en-GB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The shell is a </a:t>
            </a:r>
            <a:r>
              <a:rPr lang="en-GB" sz="1600" i="1" smtClean="0">
                <a:solidFill>
                  <a:schemeClr val="tx1"/>
                </a:solidFill>
                <a:latin typeface="Gill Sans MT" panose="020B0502020104020203" pitchFamily="34" charset="0"/>
              </a:rPr>
              <a:t>process</a:t>
            </a:r>
            <a:r>
              <a:rPr lang="en-GB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 – it happens to be one that can see its own OS, which is one of the reasons it’s so useful.</a:t>
            </a:r>
          </a:p>
          <a:p>
            <a:endParaRPr lang="en-GB" sz="160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513" y="2286000"/>
            <a:ext cx="5406973" cy="3892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704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073000" y="549000"/>
            <a:ext cx="5760000" cy="57600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t"/>
          <a:lstStyle/>
          <a:p>
            <a:r>
              <a:rPr lang="en-GB" sz="2400" smtClean="0">
                <a:solidFill>
                  <a:srgbClr val="7030A0"/>
                </a:solidFill>
                <a:latin typeface="Century Gothic" panose="020B0502020202020204" pitchFamily="34" charset="0"/>
              </a:rPr>
              <a:t>Navigation concepts</a:t>
            </a:r>
            <a:endParaRPr lang="en-GB" sz="2400">
              <a:solidFill>
                <a:srgbClr val="7030A0"/>
              </a:solidFill>
              <a:latin typeface="Century Gothic" panose="020B0502020202020204" pitchFamily="34" charset="0"/>
            </a:endParaRPr>
          </a:p>
          <a:p>
            <a:endParaRPr lang="en-GB" sz="1600" smtClean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r>
              <a:rPr lang="en-GB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You need to be able to navigate without a GUI. </a:t>
            </a:r>
            <a:endParaRPr lang="en-GB" sz="160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r>
              <a:rPr lang="en-GB" sz="1600">
                <a:solidFill>
                  <a:schemeClr val="tx1"/>
                </a:solidFill>
                <a:latin typeface="Gill Sans MT" panose="020B0502020104020203" pitchFamily="34" charset="0"/>
              </a:rPr>
              <a:t>Fortunately some things are always in the same place</a:t>
            </a:r>
            <a:r>
              <a:rPr lang="en-GB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.</a:t>
            </a:r>
          </a:p>
          <a:p>
            <a:r>
              <a:rPr lang="en-GB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Unix file systems are trees, </a:t>
            </a:r>
            <a:r>
              <a:rPr lang="en-GB" sz="1600" i="1" smtClean="0">
                <a:solidFill>
                  <a:schemeClr val="tx1"/>
                </a:solidFill>
                <a:latin typeface="Gill Sans MT" panose="020B0502020104020203" pitchFamily="34" charset="0"/>
              </a:rPr>
              <a:t>with the roots at the top</a:t>
            </a:r>
            <a:r>
              <a:rPr lang="en-GB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.</a:t>
            </a:r>
            <a:endParaRPr lang="en-GB" sz="3600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362200"/>
            <a:ext cx="5638800" cy="3880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665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73000" y="549000"/>
            <a:ext cx="5760000" cy="57600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GB" sz="2400" smtClean="0">
                <a:solidFill>
                  <a:srgbClr val="7030A0"/>
                </a:solidFill>
                <a:latin typeface="Century Gothic" panose="020B0502020202020204" pitchFamily="34" charset="0"/>
              </a:rPr>
              <a:t>Moving data, or yourself</a:t>
            </a:r>
            <a:endParaRPr lang="en-GB" sz="2400">
              <a:solidFill>
                <a:srgbClr val="7030A0"/>
              </a:solidFill>
              <a:latin typeface="Century Gothic" panose="020B0502020202020204" pitchFamily="34" charset="0"/>
            </a:endParaRPr>
          </a:p>
          <a:p>
            <a:endParaRPr lang="en-GB" sz="1600" smtClean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r>
              <a:rPr lang="en-GB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Most of the ways of moving data around the internet were developed for Unix first. You also have the option of going to where the data is, with a remote shell.</a:t>
            </a:r>
            <a:endParaRPr lang="en-GB" sz="1600">
              <a:solidFill>
                <a:srgbClr val="7030A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1" y="2209800"/>
            <a:ext cx="5177822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24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38200" y="152400"/>
            <a:ext cx="8001000" cy="64008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GB" sz="2400" dirty="0" smtClean="0">
                <a:solidFill>
                  <a:srgbClr val="7030A0"/>
                </a:solidFill>
                <a:latin typeface="Century Gothic" panose="020B0502020202020204" pitchFamily="34" charset="0"/>
              </a:rPr>
              <a:t>A cluster is just many computers </a:t>
            </a:r>
            <a:r>
              <a:rPr lang="en-GB" sz="2400" smtClean="0">
                <a:solidFill>
                  <a:srgbClr val="7030A0"/>
                </a:solidFill>
                <a:latin typeface="Century Gothic" panose="020B0502020202020204" pitchFamily="34" charset="0"/>
              </a:rPr>
              <a:t>together…</a:t>
            </a:r>
          </a:p>
          <a:p>
            <a:r>
              <a:rPr lang="en-GB" sz="1600" smtClean="0">
                <a:solidFill>
                  <a:schemeClr val="tx1"/>
                </a:solidFill>
                <a:latin typeface="Gill Sans MT" panose="020B0502020104020203" pitchFamily="34" charset="0"/>
              </a:rPr>
              <a:t>Each one with its own OS, processes, and shell environments.</a:t>
            </a:r>
            <a:endParaRPr lang="en-GB" sz="16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15037" y="1562636"/>
            <a:ext cx="1471159" cy="18659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077129" y="1923882"/>
            <a:ext cx="990600" cy="3017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637" y="3810000"/>
            <a:ext cx="3704318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300" y="2973478"/>
            <a:ext cx="2139900" cy="1540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037" y="2518384"/>
            <a:ext cx="1264200" cy="91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437" y="2051279"/>
            <a:ext cx="838200" cy="603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937" y="1562636"/>
            <a:ext cx="838200" cy="603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700" y="1298460"/>
            <a:ext cx="419100" cy="301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943637" y="2051279"/>
            <a:ext cx="990600" cy="3017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1931831" y="2484117"/>
            <a:ext cx="990600" cy="3017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931831" y="2949112"/>
            <a:ext cx="990600" cy="3017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/>
          <p:cNvCxnSpPr>
            <a:stCxn id="13" idx="2"/>
          </p:cNvCxnSpPr>
          <p:nvPr/>
        </p:nvCxnSpPr>
        <p:spPr>
          <a:xfrm flipH="1">
            <a:off x="2172237" y="3250852"/>
            <a:ext cx="254894" cy="7115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" idx="3"/>
          </p:cNvCxnSpPr>
          <p:nvPr/>
        </p:nvCxnSpPr>
        <p:spPr>
          <a:xfrm>
            <a:off x="2922431" y="2634987"/>
            <a:ext cx="1535806" cy="4649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0" idx="3"/>
          </p:cNvCxnSpPr>
          <p:nvPr/>
        </p:nvCxnSpPr>
        <p:spPr>
          <a:xfrm>
            <a:off x="2934237" y="2202149"/>
            <a:ext cx="3048000" cy="4526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934237" y="2051279"/>
            <a:ext cx="3886200" cy="1148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086637" y="1622144"/>
            <a:ext cx="4305300" cy="359056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086637" y="1320404"/>
            <a:ext cx="4724400" cy="6607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87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073000" y="549000"/>
            <a:ext cx="5760000" cy="5760000"/>
            <a:chOff x="2793000" y="549000"/>
            <a:chExt cx="5760000" cy="5760000"/>
          </a:xfrm>
        </p:grpSpPr>
        <p:sp>
          <p:nvSpPr>
            <p:cNvPr id="4" name="Rectangle 3"/>
            <p:cNvSpPr/>
            <p:nvPr/>
          </p:nvSpPr>
          <p:spPr>
            <a:xfrm>
              <a:off x="2793000" y="549000"/>
              <a:ext cx="5760000" cy="57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t"/>
            <a:lstStyle/>
            <a:p>
              <a:pPr algn="ctr"/>
              <a:endParaRPr lang="en-GB" sz="4800" dirty="0" smtClean="0">
                <a:solidFill>
                  <a:schemeClr val="tx2"/>
                </a:solidFill>
                <a:latin typeface="Century Gothic" panose="020B0502020202020204" pitchFamily="34" charset="0"/>
              </a:endParaRPr>
            </a:p>
            <a:p>
              <a:pPr algn="ctr"/>
              <a:endParaRPr lang="en-GB" sz="3600" dirty="0" smtClean="0">
                <a:solidFill>
                  <a:schemeClr val="tx2"/>
                </a:solidFill>
                <a:latin typeface="Century Gothic" panose="020B0502020202020204" pitchFamily="34" charset="0"/>
              </a:endParaRPr>
            </a:p>
            <a:p>
              <a:pPr algn="ctr"/>
              <a:r>
                <a:rPr lang="en-GB" sz="3600" dirty="0" smtClean="0">
                  <a:solidFill>
                    <a:schemeClr val="tx2"/>
                  </a:solidFill>
                  <a:latin typeface="Century Gothic" panose="020B0502020202020204" pitchFamily="34" charset="0"/>
                </a:rPr>
                <a:t>CRUK CI HPC</a:t>
              </a:r>
            </a:p>
            <a:p>
              <a:pPr algn="ctr"/>
              <a:r>
                <a:rPr lang="en-GB" sz="3600" dirty="0" smtClean="0">
                  <a:solidFill>
                    <a:schemeClr val="tx2"/>
                  </a:solidFill>
                  <a:latin typeface="Century Gothic" panose="020B0502020202020204" pitchFamily="34" charset="0"/>
                </a:rPr>
                <a:t>clusters</a:t>
              </a:r>
              <a:endParaRPr lang="en-GB" sz="3600" dirty="0">
                <a:solidFill>
                  <a:schemeClr val="tx2"/>
                </a:solidFill>
                <a:latin typeface="Century Gothic" panose="020B0502020202020204" pitchFamily="34" charset="0"/>
              </a:endParaRPr>
            </a:p>
          </p:txBody>
        </p:sp>
        <p:pic>
          <p:nvPicPr>
            <p:cNvPr id="6" name="Picture 2" descr="C:\Users\maccal02\Desktop\templates\cr-ci logos\CRUK_CAMBRIDGE_I_Pos_RGB_300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9800" y="732409"/>
              <a:ext cx="2743200" cy="604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C:\Users\maccal02\Desktop\templates\uoc-mon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0847" y="5600700"/>
              <a:ext cx="2120106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6019800" y="5486400"/>
              <a:ext cx="2362200" cy="685800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0864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457200"/>
            <a:ext cx="4320000" cy="57600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GB" sz="2400" dirty="0" smtClean="0">
                <a:solidFill>
                  <a:srgbClr val="7030A0"/>
                </a:solidFill>
                <a:latin typeface="Century Gothic" panose="020B0502020202020204" pitchFamily="34" charset="0"/>
              </a:rPr>
              <a:t>Key Cluster-related Staff</a:t>
            </a:r>
          </a:p>
          <a:p>
            <a:endParaRPr lang="en-GB" sz="2400" dirty="0">
              <a:solidFill>
                <a:srgbClr val="7030A0"/>
              </a:solidFill>
              <a:latin typeface="Century Gothic" panose="020B0502020202020204" pitchFamily="34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Guy Robinson </a:t>
            </a:r>
            <a:r>
              <a:rPr lang="en-US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(Head of IT </a:t>
            </a:r>
            <a:r>
              <a:rPr lang="en-US" sz="1600" dirty="0">
                <a:solidFill>
                  <a:schemeClr val="tx1"/>
                </a:solidFill>
                <a:latin typeface="Gill Sans MT" panose="020B0502020104020203" pitchFamily="34" charset="0"/>
              </a:rPr>
              <a:t>&amp; </a:t>
            </a:r>
            <a:r>
              <a:rPr lang="en-US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SC)</a:t>
            </a:r>
          </a:p>
          <a:p>
            <a:endParaRPr lang="en-US" sz="1600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Marc O’Brien (Technical Architect)</a:t>
            </a:r>
          </a:p>
          <a:p>
            <a:endParaRPr lang="en-US" sz="1600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Nigel Berryman </a:t>
            </a:r>
            <a:r>
              <a:rPr lang="en-US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(IT Operations Manager)</a:t>
            </a:r>
            <a:endParaRPr lang="en-US" sz="1600" dirty="0" smtClean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endParaRPr lang="en-US" sz="1600" dirty="0" smtClean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Charles Thomson </a:t>
            </a:r>
            <a:r>
              <a:rPr lang="en-US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(IT Specialist)</a:t>
            </a:r>
          </a:p>
          <a:p>
            <a:endParaRPr lang="en-US" sz="1600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Jon Marshall (System </a:t>
            </a:r>
            <a:r>
              <a:rPr lang="en-US" sz="1600" dirty="0" err="1" smtClean="0">
                <a:solidFill>
                  <a:schemeClr val="tx1"/>
                </a:solidFill>
                <a:latin typeface="Gill Sans MT" panose="020B0502020104020203" pitchFamily="34" charset="0"/>
              </a:rPr>
              <a:t>Administor</a:t>
            </a:r>
            <a:r>
              <a:rPr lang="en-US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)</a:t>
            </a:r>
            <a:endParaRPr lang="en-US" sz="1600" dirty="0" smtClean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81600" y="457200"/>
            <a:ext cx="4320000" cy="57600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2400" dirty="0" smtClean="0">
                <a:solidFill>
                  <a:srgbClr val="7030A0"/>
                </a:solidFill>
                <a:latin typeface="Century Gothic" panose="020B0502020202020204" pitchFamily="34" charset="0"/>
              </a:rPr>
              <a:t>CRUK CI </a:t>
            </a:r>
            <a:r>
              <a:rPr lang="en-US" sz="2400" dirty="0">
                <a:solidFill>
                  <a:srgbClr val="7030A0"/>
                </a:solidFill>
                <a:latin typeface="Century Gothic" panose="020B0502020202020204" pitchFamily="34" charset="0"/>
              </a:rPr>
              <a:t>IT &amp; SC Help Desk</a:t>
            </a:r>
          </a:p>
          <a:p>
            <a:endParaRPr lang="en-US" sz="1600" dirty="0" smtClean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Use the usual helpdesk route for day-to-day problems – if an issue is affecting you it may be affecting many people.</a:t>
            </a:r>
            <a:endParaRPr lang="en-US" sz="1600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endParaRPr lang="en-US" sz="1600" dirty="0" smtClean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Gill Sans MT" panose="020B0502020104020203" pitchFamily="34" charset="0"/>
                <a:hlinkClick r:id="rId2"/>
              </a:rPr>
              <a:t>helpdesk-it@cruk.cam.ac.uk</a:t>
            </a:r>
            <a:endParaRPr lang="en-US" sz="1600" dirty="0" smtClean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endParaRPr lang="en-US" sz="1600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Gill Sans MT" panose="020B0502020104020203" pitchFamily="34" charset="0"/>
              </a:rPr>
              <a:t>01223 769600</a:t>
            </a:r>
          </a:p>
          <a:p>
            <a:endParaRPr lang="en-US" sz="1600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endParaRPr lang="en-US" sz="1600" dirty="0" smtClean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28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CD462874CE0C46A04B79CE3BA52F53" ma:contentTypeVersion="0" ma:contentTypeDescription="Create a new document." ma:contentTypeScope="" ma:versionID="cab34115d545c224939113a9716b295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87D5F63-CA09-47C0-B515-1C4EE1B21C6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412BB1D-C1E4-4190-8243-E8EF71777715}">
  <ds:schemaRefs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elements/1.1/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332765C5-F3EA-4945-B1DF-A2BCF24A273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984</Words>
  <Application>Microsoft Macintosh PowerPoint</Application>
  <PresentationFormat>A4 Paper (210x297 mm)</PresentationFormat>
  <Paragraphs>221</Paragraphs>
  <Slides>23</Slides>
  <Notes>4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Calibri</vt:lpstr>
      <vt:lpstr>Century Gothic</vt:lpstr>
      <vt:lpstr>Courier New</vt:lpstr>
      <vt:lpstr>Gill Sans MT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Maccallum</dc:creator>
  <cp:lastModifiedBy>Microsoft Office User</cp:lastModifiedBy>
  <cp:revision>39</cp:revision>
  <cp:lastPrinted>2015-05-15T10:27:07Z</cp:lastPrinted>
  <dcterms:created xsi:type="dcterms:W3CDTF">2006-08-16T00:00:00Z</dcterms:created>
  <dcterms:modified xsi:type="dcterms:W3CDTF">2017-10-10T09:27:06Z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0x01010012CD462874CE0C46A04B79CE3BA52F53</vt:lpwstr>
  </property>
</Properties>
</file>